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56" r:id="rId2"/>
    <p:sldId id="840" r:id="rId3"/>
    <p:sldId id="919" r:id="rId4"/>
    <p:sldId id="918" r:id="rId5"/>
    <p:sldId id="921" r:id="rId6"/>
    <p:sldId id="920" r:id="rId7"/>
  </p:sldIdLst>
  <p:sldSz cx="12192000" cy="6858000"/>
  <p:notesSz cx="6805613" cy="99441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279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355" userDrawn="1">
          <p15:clr>
            <a:srgbClr val="A4A3A4"/>
          </p15:clr>
        </p15:guide>
        <p15:guide id="6" orient="horz" pos="3203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1525" userDrawn="1">
          <p15:clr>
            <a:srgbClr val="A4A3A4"/>
          </p15:clr>
        </p15:guide>
        <p15:guide id="9" pos="1980" userDrawn="1">
          <p15:clr>
            <a:srgbClr val="A4A3A4"/>
          </p15:clr>
        </p15:guide>
        <p15:guide id="10" orient="horz" pos="1003" userDrawn="1">
          <p15:clr>
            <a:srgbClr val="A4A3A4"/>
          </p15:clr>
        </p15:guide>
        <p15:guide id="11" orient="horz" pos="550" userDrawn="1">
          <p15:clr>
            <a:srgbClr val="A4A3A4"/>
          </p15:clr>
        </p15:guide>
        <p15:guide id="13" pos="2593" userDrawn="1">
          <p15:clr>
            <a:srgbClr val="A4A3A4"/>
          </p15:clr>
        </p15:guide>
        <p15:guide id="14" orient="horz" pos="187" userDrawn="1">
          <p15:clr>
            <a:srgbClr val="A4A3A4"/>
          </p15:clr>
        </p15:guide>
        <p15:guide id="15" orient="horz" pos="15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" initials="v" lastIdx="1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DAE"/>
    <a:srgbClr val="0073B8"/>
    <a:srgbClr val="6D86C4"/>
    <a:srgbClr val="FF4747"/>
    <a:srgbClr val="2D2B8D"/>
    <a:srgbClr val="008F96"/>
    <a:srgbClr val="3D9FBD"/>
    <a:srgbClr val="CBD6F1"/>
    <a:srgbClr val="5A4888"/>
    <a:srgbClr val="2947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6408" autoAdjust="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>
        <p:guide pos="279"/>
        <p:guide pos="3840"/>
        <p:guide pos="7355"/>
        <p:guide orient="horz" pos="3203"/>
        <p:guide orient="horz" pos="3748"/>
        <p:guide orient="horz" pos="1525"/>
        <p:guide pos="1980"/>
        <p:guide orient="horz" pos="1003"/>
        <p:guide orient="horz" pos="550"/>
        <p:guide pos="2593"/>
        <p:guide orient="horz" pos="187"/>
        <p:guide orient="horz" pos="1501"/>
      </p:guideLst>
    </p:cSldViewPr>
  </p:slideViewPr>
  <p:outlineViewPr>
    <p:cViewPr>
      <p:scale>
        <a:sx n="33" d="100"/>
        <a:sy n="33" d="100"/>
      </p:scale>
      <p:origin x="0" y="121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18174"/>
    </p:cViewPr>
  </p:sorterViewPr>
  <p:notesViewPr>
    <p:cSldViewPr snapToGrid="0">
      <p:cViewPr>
        <p:scale>
          <a:sx n="130" d="100"/>
          <a:sy n="130" d="100"/>
        </p:scale>
        <p:origin x="192" y="-4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E0B01-5135-4C2C-8993-28414D4B3686}" type="datetimeFigureOut">
              <a:rPr lang="ru-RU" smtClean="0"/>
              <a:t>29.07.2021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74D61-2BC5-456A-87AC-0423C80E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953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099" cy="49893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3"/>
            <a:ext cx="2949099" cy="49893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488621D-33F7-43DA-9DA1-6B62CCF928AF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3" y="4785598"/>
            <a:ext cx="5444490" cy="391548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9447256E-483B-4BC1-BFF8-D2418426C52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7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363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7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656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482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085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4531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83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85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91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7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61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83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0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95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73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73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88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>
            <a:extLst>
              <a:ext uri="{FF2B5EF4-FFF2-40B4-BE49-F238E27FC236}">
                <a16:creationId xmlns:a16="http://schemas.microsoft.com/office/drawing/2014/main" id="{336A5C21-8560-4361-BC34-8E7691E5DE3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406836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7" name="Слайд think-cell" r:id="rId16" imgW="359" imgH="360" progId="TCLayout.ActiveDocument.1">
                  <p:embed/>
                </p:oleObj>
              </mc:Choice>
              <mc:Fallback>
                <p:oleObj name="Слайд think-cell" r:id="rId16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>
            <a:extLst>
              <a:ext uri="{FF2B5EF4-FFF2-40B4-BE49-F238E27FC236}">
                <a16:creationId xmlns:a16="http://schemas.microsoft.com/office/drawing/2014/main" id="{C09A8BCA-0AC5-4653-AE0C-127E1ECAA6AD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9EBC3-1554-42AE-B388-EFCB1C77785B}" type="datetimeFigureOut">
              <a:rPr lang="ru-RU" smtClean="0"/>
              <a:pPr/>
              <a:t>29.07.2021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63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jpeg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5.xml"/><Relationship Id="rId9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9.jpeg"/><Relationship Id="rId2" Type="http://schemas.openxmlformats.org/officeDocument/2006/relationships/tags" Target="../tags/tag10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id="{F28B5AF9-254C-449F-805A-200563AB240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956" name="Слайд think-cell" r:id="rId6" imgW="359" imgH="360" progId="TCLayout.ActiveDocument.1">
                  <p:embed/>
                </p:oleObj>
              </mc:Choice>
              <mc:Fallback>
                <p:oleObj name="Слайд think-cell" r:id="rId6" imgW="359" imgH="360" progId="TCLayout.ActiveDocument.1">
                  <p:embed/>
                  <p:pic>
                    <p:nvPicPr>
                      <p:cNvPr id="7" name="Объект 6" hidden="1">
                        <a:extLst>
                          <a:ext uri="{FF2B5EF4-FFF2-40B4-BE49-F238E27FC236}">
                            <a16:creationId xmlns:a16="http://schemas.microsoft.com/office/drawing/2014/main" id="{F28B5AF9-254C-449F-805A-200563AB24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>
            <a:extLst>
              <a:ext uri="{FF2B5EF4-FFF2-40B4-BE49-F238E27FC236}">
                <a16:creationId xmlns:a16="http://schemas.microsoft.com/office/drawing/2014/main" id="{D7EC1761-6312-4AB4-8DAC-F08C2EC72D3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u-RU" sz="5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Open Sans Light" panose="020B0306030504020204" pitchFamily="34" charset="0"/>
            </a:endParaRPr>
          </a:p>
        </p:txBody>
      </p:sp>
      <p:pic>
        <p:nvPicPr>
          <p:cNvPr id="6" name="Рисунок 5" descr="000356.jpg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</a:extLst>
          </a:blip>
          <a:srcRect t="81" b="8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63DCCC5-C5C7-4939-A893-4A4DB73304DC}"/>
              </a:ext>
            </a:extLst>
          </p:cNvPr>
          <p:cNvSpPr/>
          <p:nvPr/>
        </p:nvSpPr>
        <p:spPr>
          <a:xfrm rot="10800000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B0F0">
                  <a:alpha val="70000"/>
                </a:srgbClr>
              </a:gs>
              <a:gs pos="88000">
                <a:srgbClr val="2D2B8D">
                  <a:alpha val="7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5738" y="2639553"/>
            <a:ext cx="10216392" cy="789447"/>
          </a:xfrm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ru-RU" sz="5400" dirty="0" smtClean="0">
                <a:solidFill>
                  <a:schemeClr val="bg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НОВИНКИ </a:t>
            </a:r>
            <a:r>
              <a:rPr lang="ru-RU" sz="5400" dirty="0" smtClean="0">
                <a:solidFill>
                  <a:schemeClr val="bg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АВГУСТА </a:t>
            </a:r>
            <a:r>
              <a:rPr lang="ru-RU" sz="5400" dirty="0" smtClean="0">
                <a:solidFill>
                  <a:schemeClr val="bg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2021</a:t>
            </a:r>
            <a:endParaRPr lang="ru-RU" sz="5400" dirty="0">
              <a:solidFill>
                <a:schemeClr val="bg1"/>
              </a:solidFill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AutoShape 4"/>
          <p:cNvSpPr>
            <a:spLocks noChangeAspect="1" noChangeArrowheads="1" noTextEdit="1"/>
          </p:cNvSpPr>
          <p:nvPr/>
        </p:nvSpPr>
        <p:spPr bwMode="auto">
          <a:xfrm>
            <a:off x="10099577" y="300997"/>
            <a:ext cx="1500931" cy="51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C5B8FA12-8F11-450D-B1D4-14C77A453207}"/>
              </a:ext>
            </a:extLst>
          </p:cNvPr>
          <p:cNvGrpSpPr/>
          <p:nvPr/>
        </p:nvGrpSpPr>
        <p:grpSpPr>
          <a:xfrm>
            <a:off x="9480931" y="5602514"/>
            <a:ext cx="2131199" cy="736914"/>
            <a:chOff x="10099577" y="300997"/>
            <a:chExt cx="1512553" cy="523002"/>
          </a:xfrm>
          <a:solidFill>
            <a:schemeClr val="bg1"/>
          </a:solidFill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82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C57A16CD-55A2-4F01-A658-438A93B431F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58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C57A16CD-55A2-4F01-A658-438A93B431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7ED3B4AB-2944-4CB8-974F-92CE170CCDE7}"/>
              </a:ext>
            </a:extLst>
          </p:cNvPr>
          <p:cNvSpPr/>
          <p:nvPr/>
        </p:nvSpPr>
        <p:spPr>
          <a:xfrm rot="10800000">
            <a:off x="7140775" y="0"/>
            <a:ext cx="5080000" cy="6858000"/>
          </a:xfrm>
          <a:prstGeom prst="rect">
            <a:avLst/>
          </a:prstGeom>
          <a:gradFill>
            <a:gsLst>
              <a:gs pos="0">
                <a:srgbClr val="00B0F0"/>
              </a:gs>
              <a:gs pos="88000">
                <a:srgbClr val="2D2B8D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21DBF65-A5EE-42BD-A8DA-21D7B69EA723}"/>
              </a:ext>
            </a:extLst>
          </p:cNvPr>
          <p:cNvSpPr txBox="1"/>
          <p:nvPr/>
        </p:nvSpPr>
        <p:spPr>
          <a:xfrm>
            <a:off x="1778260" y="1907468"/>
            <a:ext cx="4191455" cy="9356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ru-RU" sz="3200" b="1" spc="-40" dirty="0" smtClean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Пособия </a:t>
            </a:r>
            <a:br>
              <a:rPr lang="ru-RU" sz="3200" b="1" spc="-40" dirty="0" smtClean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200" b="1" spc="-40" dirty="0" smtClean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 линиям УМК</a:t>
            </a:r>
            <a:endParaRPr lang="ru-RU" sz="3200" b="1" spc="-40" dirty="0">
              <a:gradFill>
                <a:gsLst>
                  <a:gs pos="88000">
                    <a:srgbClr val="00B0F0"/>
                  </a:gs>
                  <a:gs pos="0">
                    <a:srgbClr val="2D2B8D"/>
                  </a:gs>
                </a:gsLst>
                <a:lin ang="2400000" scaled="0"/>
              </a:gra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Номер слайда 2">
            <a:extLst>
              <a:ext uri="{FF2B5EF4-FFF2-40B4-BE49-F238E27FC236}">
                <a16:creationId xmlns:a16="http://schemas.microsoft.com/office/drawing/2014/main" id="{3FC4D94E-3F7B-457C-A7CE-EAF00E7B718A}"/>
              </a:ext>
            </a:extLst>
          </p:cNvPr>
          <p:cNvSpPr txBox="1">
            <a:spLocks/>
          </p:cNvSpPr>
          <p:nvPr/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000000-1234-1234-1234-123412341234}" type="slidenum">
              <a:rPr lang="en" sz="1100" smtClean="0">
                <a:solidFill>
                  <a:schemeClr val="bg1">
                    <a:lumMod val="8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/>
              <a:t>2</a:t>
            </a:fld>
            <a:endParaRPr lang="en" sz="1100" dirty="0">
              <a:solidFill>
                <a:schemeClr val="bg1">
                  <a:lumMod val="8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419693" y="1765755"/>
            <a:ext cx="3170545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endParaRPr lang="ru-RU" sz="1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u-R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576954" y="1933225"/>
            <a:ext cx="935645" cy="935641"/>
            <a:chOff x="576954" y="1933225"/>
            <a:chExt cx="935645" cy="935641"/>
          </a:xfrm>
        </p:grpSpPr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id="{6C2484BF-A76B-4B95-9B8A-5C002E16225E}"/>
                </a:ext>
              </a:extLst>
            </p:cNvPr>
            <p:cNvSpPr/>
            <p:nvPr/>
          </p:nvSpPr>
          <p:spPr>
            <a:xfrm>
              <a:off x="576954" y="1933225"/>
              <a:ext cx="935645" cy="935641"/>
            </a:xfrm>
            <a:prstGeom prst="ellipse">
              <a:avLst/>
            </a:prstGeom>
            <a:ln w="28575">
              <a:gradFill>
                <a:gsLst>
                  <a:gs pos="0">
                    <a:srgbClr val="2D2B8D"/>
                  </a:gs>
                  <a:gs pos="88000">
                    <a:srgbClr val="00B0F0"/>
                  </a:gs>
                </a:gsLst>
                <a:lin ang="2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algn="ctr"/>
              <a:endParaRPr lang="ru-RU" sz="2800" dirty="0">
                <a:solidFill>
                  <a:schemeClr val="bg1">
                    <a:lumMod val="8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25" name="Рисунок 24">
              <a:extLst>
                <a:ext uri="{FF2B5EF4-FFF2-40B4-BE49-F238E27FC236}">
                  <a16:creationId xmlns:a16="http://schemas.microsoft.com/office/drawing/2014/main" id="{F556AEBB-BC7B-48BB-B38B-4137C2A55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733" y="2054475"/>
              <a:ext cx="656087" cy="656087"/>
            </a:xfrm>
            <a:prstGeom prst="rect">
              <a:avLst/>
            </a:prstGeom>
          </p:spPr>
        </p:pic>
      </p:grpSp>
      <p:grpSp>
        <p:nvGrpSpPr>
          <p:cNvPr id="27" name="Группа 26"/>
          <p:cNvGrpSpPr/>
          <p:nvPr/>
        </p:nvGrpSpPr>
        <p:grpSpPr>
          <a:xfrm>
            <a:off x="7691353" y="1738288"/>
            <a:ext cx="728340" cy="728336"/>
            <a:chOff x="7559745" y="1617031"/>
            <a:chExt cx="728340" cy="728336"/>
          </a:xfrm>
        </p:grpSpPr>
        <p:sp>
          <p:nvSpPr>
            <p:cNvPr id="28" name="Овал 27">
              <a:extLst>
                <a:ext uri="{FF2B5EF4-FFF2-40B4-BE49-F238E27FC236}">
                  <a16:creationId xmlns:a16="http://schemas.microsoft.com/office/drawing/2014/main" id="{1B3EF5EA-9F06-4458-A78A-6CE112383FDD}"/>
                </a:ext>
              </a:extLst>
            </p:cNvPr>
            <p:cNvSpPr/>
            <p:nvPr/>
          </p:nvSpPr>
          <p:spPr>
            <a:xfrm>
              <a:off x="7559745" y="1617031"/>
              <a:ext cx="728340" cy="728336"/>
            </a:xfrm>
            <a:prstGeom prst="ellips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algn="ctr"/>
              <a:endParaRPr lang="ru-RU" sz="2800" dirty="0">
                <a:solidFill>
                  <a:schemeClr val="bg1">
                    <a:lumMod val="8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32" name="Рисунок 31" descr="Попасть в яблочко">
              <a:extLst>
                <a:ext uri="{FF2B5EF4-FFF2-40B4-BE49-F238E27FC236}">
                  <a16:creationId xmlns:a16="http://schemas.microsoft.com/office/drawing/2014/main" id="{3332B0D8-A807-4EFC-AFB5-23A266151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734300" y="1777850"/>
              <a:ext cx="406698" cy="406698"/>
            </a:xfrm>
            <a:prstGeom prst="rect">
              <a:avLst/>
            </a:prstGeom>
          </p:spPr>
        </p:pic>
      </p:grpSp>
      <p:sp>
        <p:nvSpPr>
          <p:cNvPr id="34" name="Прямоугольник 33"/>
          <p:cNvSpPr/>
          <p:nvPr/>
        </p:nvSpPr>
        <p:spPr>
          <a:xfrm>
            <a:off x="8566780" y="2054139"/>
            <a:ext cx="3170545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ru-RU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Дидактические материалы</a:t>
            </a:r>
            <a:endParaRPr lang="ru-R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66780" y="3301795"/>
            <a:ext cx="3170545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ru-RU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Сборники вопросов и задач</a:t>
            </a:r>
            <a:endParaRPr lang="ru-R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7579948" y="3036756"/>
            <a:ext cx="728340" cy="728336"/>
            <a:chOff x="7559745" y="1617031"/>
            <a:chExt cx="728340" cy="728336"/>
          </a:xfrm>
        </p:grpSpPr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1B3EF5EA-9F06-4458-A78A-6CE112383FDD}"/>
                </a:ext>
              </a:extLst>
            </p:cNvPr>
            <p:cNvSpPr/>
            <p:nvPr/>
          </p:nvSpPr>
          <p:spPr>
            <a:xfrm>
              <a:off x="7559745" y="1617031"/>
              <a:ext cx="728340" cy="728336"/>
            </a:xfrm>
            <a:prstGeom prst="ellips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algn="ctr"/>
              <a:endParaRPr lang="ru-RU" sz="2800" dirty="0">
                <a:solidFill>
                  <a:schemeClr val="bg1">
                    <a:lumMod val="8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20" name="Рисунок 19" descr="Попасть в яблочко">
              <a:extLst>
                <a:ext uri="{FF2B5EF4-FFF2-40B4-BE49-F238E27FC236}">
                  <a16:creationId xmlns:a16="http://schemas.microsoft.com/office/drawing/2014/main" id="{3332B0D8-A807-4EFC-AFB5-23A266151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734300" y="1777850"/>
              <a:ext cx="406698" cy="4066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5977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330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703816" y="1605618"/>
            <a:ext cx="6382195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Физика. Дидактические материалы. 7,8,9 классы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8540" y="5508485"/>
            <a:ext cx="2952751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ru-RU" dirty="0">
                <a:solidFill>
                  <a:prstClr val="black"/>
                </a:solidFill>
                <a:latin typeface="+mn-lt"/>
              </a:rPr>
              <a:t>Код</a:t>
            </a:r>
            <a:r>
              <a:rPr lang="ru-RU" dirty="0" smtClean="0">
                <a:solidFill>
                  <a:prstClr val="black"/>
                </a:solidFill>
                <a:latin typeface="+mn-lt"/>
              </a:rPr>
              <a:t>: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ru-RU" b="0" dirty="0" smtClean="0">
                <a:latin typeface="+mn-lt"/>
              </a:rPr>
              <a:t>216-0188-01, 216-0189-01, 216-0190-01</a:t>
            </a:r>
          </a:p>
          <a:p>
            <a:pPr lvl="0"/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 </a:t>
            </a:r>
            <a:r>
              <a:rPr lang="ru-RU" b="0" dirty="0" smtClean="0">
                <a:latin typeface="+mn-lt"/>
              </a:rPr>
              <a:t>60</a:t>
            </a:r>
            <a:r>
              <a:rPr lang="ru-RU" b="0" dirty="0" smtClean="0">
                <a:latin typeface="+mn-lt"/>
                <a:sym typeface="Wingdings 2" panose="05020102010507070707" pitchFamily="18" charset="2"/>
              </a:rPr>
              <a:t>90</a:t>
            </a:r>
            <a:r>
              <a:rPr lang="en-US" b="0" dirty="0" smtClean="0">
                <a:latin typeface="+mn-lt"/>
              </a:rPr>
              <a:t> </a:t>
            </a:r>
            <a:r>
              <a:rPr lang="ru-RU" b="0" dirty="0" smtClean="0">
                <a:latin typeface="+mn-lt"/>
              </a:rPr>
              <a:t>1/16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, 128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стр., 1 краска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0411" y="2556450"/>
            <a:ext cx="5859682" cy="3223959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</a:pPr>
            <a:r>
              <a:rPr lang="ru-RU" sz="1400" dirty="0" smtClean="0"/>
              <a:t>Пособия содержат:</a:t>
            </a:r>
            <a:endParaRPr lang="en-US" sz="1400" dirty="0" smtClean="0"/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тренировочные задания по всем разделам курса физики содержат набор качественных, экспериментальных и графических задач, </a:t>
            </a:r>
            <a:endParaRPr lang="en-US" sz="1400" dirty="0" smtClean="0"/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тесты </a:t>
            </a:r>
            <a:r>
              <a:rPr lang="ru-RU" sz="1400" dirty="0"/>
              <a:t>для </a:t>
            </a:r>
            <a:r>
              <a:rPr lang="ru-RU" sz="1400" dirty="0" smtClean="0"/>
              <a:t>самоконтроля с выбором ответа для проведения оперативного поурочного тематического контроля, 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самостоятельные работы включают несколько вариантов и рассчитаны примерно на 20 минут каждая, 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контрольные </a:t>
            </a:r>
            <a:r>
              <a:rPr lang="ru-RU" sz="1400" dirty="0"/>
              <a:t>работы и примеры решения задач</a:t>
            </a:r>
            <a:r>
              <a:rPr lang="ru-RU" sz="1400" dirty="0" smtClean="0"/>
              <a:t>.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sz="1400" dirty="0" smtClean="0"/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sz="1400" dirty="0"/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n-US" sz="1400" dirty="0"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8540" y="512568"/>
            <a:ext cx="11322947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Линия УМК</a:t>
            </a:r>
            <a:r>
              <a:rPr lang="en-US" dirty="0"/>
              <a:t> </a:t>
            </a:r>
            <a:r>
              <a:rPr lang="ru-RU" dirty="0" err="1" smtClean="0"/>
              <a:t>Перышкина</a:t>
            </a:r>
            <a:r>
              <a:rPr lang="ru-RU" dirty="0" smtClean="0"/>
              <a:t> И.М.-Иванова А.И. Физика (7-9)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10411" y="1902657"/>
            <a:ext cx="4038442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Марон А.Е., Марон Е.А.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933" y="2261139"/>
            <a:ext cx="1978926" cy="303963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22" y="1605618"/>
            <a:ext cx="1924682" cy="312605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15161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326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703816" y="1605618"/>
            <a:ext cx="6382195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Физика. Сборник вопросов и задач. 7,8</a:t>
            </a:r>
            <a:r>
              <a:rPr lang="en-US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,9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классы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912" y="5399312"/>
            <a:ext cx="2952751" cy="6261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ru-RU" dirty="0">
                <a:solidFill>
                  <a:prstClr val="black"/>
                </a:solidFill>
                <a:latin typeface="+mn-lt"/>
              </a:rPr>
              <a:t>Код</a:t>
            </a:r>
            <a:r>
              <a:rPr lang="ru-RU" dirty="0" smtClean="0">
                <a:solidFill>
                  <a:prstClr val="black"/>
                </a:solidFill>
                <a:latin typeface="+mn-lt"/>
              </a:rPr>
              <a:t>: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ru-RU" b="0" dirty="0" smtClean="0">
                <a:latin typeface="+mn-lt"/>
              </a:rPr>
              <a:t>216-0192-01, 216-0193-01</a:t>
            </a:r>
            <a:r>
              <a:rPr lang="en-US" b="0" dirty="0" smtClean="0">
                <a:latin typeface="+mn-lt"/>
              </a:rPr>
              <a:t>, </a:t>
            </a:r>
            <a:r>
              <a:rPr lang="ru-RU" b="0" dirty="0" smtClean="0">
                <a:latin typeface="+mn-lt"/>
              </a:rPr>
              <a:t>216-019</a:t>
            </a:r>
            <a:r>
              <a:rPr lang="en-US" b="0" dirty="0" smtClean="0">
                <a:latin typeface="+mn-lt"/>
              </a:rPr>
              <a:t>4</a:t>
            </a:r>
            <a:r>
              <a:rPr lang="ru-RU" b="0" dirty="0" smtClean="0">
                <a:latin typeface="+mn-lt"/>
              </a:rPr>
              <a:t>-01</a:t>
            </a:r>
            <a:endParaRPr lang="ru-RU" b="0" dirty="0">
              <a:latin typeface="+mn-lt"/>
            </a:endParaRPr>
          </a:p>
          <a:p>
            <a:pPr lvl="0"/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 </a:t>
            </a:r>
            <a:r>
              <a:rPr lang="ru-RU" b="0" dirty="0" smtClean="0">
                <a:latin typeface="+mn-lt"/>
              </a:rPr>
              <a:t>60</a:t>
            </a:r>
            <a:r>
              <a:rPr lang="ru-RU" b="0" dirty="0" smtClean="0">
                <a:latin typeface="+mn-lt"/>
                <a:sym typeface="Wingdings 2" panose="05020102010507070707" pitchFamily="18" charset="2"/>
              </a:rPr>
              <a:t>90</a:t>
            </a:r>
            <a:r>
              <a:rPr lang="en-US" b="0" dirty="0" smtClean="0">
                <a:latin typeface="+mn-lt"/>
              </a:rPr>
              <a:t> </a:t>
            </a:r>
            <a:r>
              <a:rPr lang="ru-RU" b="0" dirty="0" smtClean="0">
                <a:latin typeface="+mn-lt"/>
              </a:rPr>
              <a:t>1/16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, 96/160/144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стр., </a:t>
            </a:r>
            <a:b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</a:b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1 краска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0411" y="2853489"/>
            <a:ext cx="5859682" cy="1785104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Пособия содержат вопросы и задачи различной направленности: расчетные, качественные и графические; технического, практического и исторического характера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В каждой теме имеется раздел «Задачи-исследования», </a:t>
            </a:r>
            <a:r>
              <a:rPr lang="ru-RU" sz="1400" dirty="0" smtClean="0"/>
              <a:t>которые дают </a:t>
            </a:r>
            <a:r>
              <a:rPr lang="ru-RU" sz="1400" dirty="0"/>
              <a:t>возможность глубже проанализировать физические закономерности, понять сущность физических явлений и процессов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n-US" sz="1400" dirty="0"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8540" y="512568"/>
            <a:ext cx="11322947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Линия УМК</a:t>
            </a:r>
            <a:r>
              <a:rPr lang="en-US" dirty="0"/>
              <a:t> </a:t>
            </a:r>
            <a:r>
              <a:rPr lang="ru-RU" dirty="0" err="1" smtClean="0"/>
              <a:t>Перышкина</a:t>
            </a:r>
            <a:r>
              <a:rPr lang="ru-RU" dirty="0" smtClean="0"/>
              <a:t> И.М.-Иванова А.И. Физика (7-9)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10411" y="1867228"/>
            <a:ext cx="4038442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Марон А.Е., Марон Е.А., </a:t>
            </a:r>
            <a:r>
              <a:rPr lang="ru-RU" sz="1400" b="1" dirty="0" err="1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Позойский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С.В.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653" y="2024763"/>
            <a:ext cx="1992288" cy="30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3" y="1592263"/>
            <a:ext cx="1992275" cy="30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76574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C57A16CD-55A2-4F01-A658-438A93B431F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381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C57A16CD-55A2-4F01-A658-438A93B431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7ED3B4AB-2944-4CB8-974F-92CE170CCDE7}"/>
              </a:ext>
            </a:extLst>
          </p:cNvPr>
          <p:cNvSpPr/>
          <p:nvPr/>
        </p:nvSpPr>
        <p:spPr>
          <a:xfrm rot="10800000">
            <a:off x="7140775" y="0"/>
            <a:ext cx="5080000" cy="6858000"/>
          </a:xfrm>
          <a:prstGeom prst="rect">
            <a:avLst/>
          </a:prstGeom>
          <a:gradFill>
            <a:gsLst>
              <a:gs pos="0">
                <a:srgbClr val="00B0F0"/>
              </a:gs>
              <a:gs pos="88000">
                <a:srgbClr val="2D2B8D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21DBF65-A5EE-42BD-A8DA-21D7B69EA723}"/>
              </a:ext>
            </a:extLst>
          </p:cNvPr>
          <p:cNvSpPr txBox="1"/>
          <p:nvPr/>
        </p:nvSpPr>
        <p:spPr>
          <a:xfrm>
            <a:off x="1717731" y="2129838"/>
            <a:ext cx="4607542" cy="9356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-40" normalizeH="0" baseline="0" noProof="0" dirty="0" smtClean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Коррекционная педагогика</a:t>
            </a:r>
            <a:endParaRPr kumimoji="0" lang="ru-RU" sz="3200" b="1" i="0" u="none" strike="noStrike" kern="1200" cap="none" spc="-40" normalizeH="0" baseline="0" noProof="0" dirty="0">
              <a:ln>
                <a:noFill/>
              </a:ln>
              <a:gradFill>
                <a:gsLst>
                  <a:gs pos="88000">
                    <a:srgbClr val="00B0F0"/>
                  </a:gs>
                  <a:gs pos="0">
                    <a:srgbClr val="2D2B8D"/>
                  </a:gs>
                </a:gsLst>
                <a:lin ang="2400000" scaled="0"/>
              </a:gra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Номер слайда 2">
            <a:extLst>
              <a:ext uri="{FF2B5EF4-FFF2-40B4-BE49-F238E27FC236}">
                <a16:creationId xmlns:a16="http://schemas.microsoft.com/office/drawing/2014/main" id="{3FC4D94E-3F7B-457C-A7CE-EAF00E7B718A}"/>
              </a:ext>
            </a:extLst>
          </p:cNvPr>
          <p:cNvSpPr txBox="1">
            <a:spLocks/>
          </p:cNvSpPr>
          <p:nvPr/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576954" y="1933225"/>
            <a:ext cx="935645" cy="935641"/>
            <a:chOff x="576954" y="1933225"/>
            <a:chExt cx="935645" cy="935641"/>
          </a:xfrm>
        </p:grpSpPr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id="{6C2484BF-A76B-4B95-9B8A-5C002E16225E}"/>
                </a:ext>
              </a:extLst>
            </p:cNvPr>
            <p:cNvSpPr/>
            <p:nvPr/>
          </p:nvSpPr>
          <p:spPr>
            <a:xfrm>
              <a:off x="576954" y="1933225"/>
              <a:ext cx="935645" cy="935641"/>
            </a:xfrm>
            <a:prstGeom prst="ellipse">
              <a:avLst/>
            </a:prstGeom>
            <a:ln w="28575">
              <a:gradFill>
                <a:gsLst>
                  <a:gs pos="0">
                    <a:srgbClr val="2D2B8D"/>
                  </a:gs>
                  <a:gs pos="88000">
                    <a:srgbClr val="00B0F0"/>
                  </a:gs>
                </a:gsLst>
                <a:lin ang="2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25" name="Рисунок 24">
              <a:extLst>
                <a:ext uri="{FF2B5EF4-FFF2-40B4-BE49-F238E27FC236}">
                  <a16:creationId xmlns:a16="http://schemas.microsoft.com/office/drawing/2014/main" id="{F556AEBB-BC7B-48BB-B38B-4137C2A55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733" y="2054475"/>
              <a:ext cx="656087" cy="656087"/>
            </a:xfrm>
            <a:prstGeom prst="rect">
              <a:avLst/>
            </a:prstGeom>
          </p:spPr>
        </p:pic>
      </p:grpSp>
      <p:grpSp>
        <p:nvGrpSpPr>
          <p:cNvPr id="10" name="Группа 9"/>
          <p:cNvGrpSpPr/>
          <p:nvPr/>
        </p:nvGrpSpPr>
        <p:grpSpPr>
          <a:xfrm>
            <a:off x="7483075" y="2144345"/>
            <a:ext cx="728340" cy="728336"/>
            <a:chOff x="7559745" y="1617031"/>
            <a:chExt cx="728340" cy="728336"/>
          </a:xfrm>
        </p:grpSpPr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1B3EF5EA-9F06-4458-A78A-6CE112383FDD}"/>
                </a:ext>
              </a:extLst>
            </p:cNvPr>
            <p:cNvSpPr/>
            <p:nvPr/>
          </p:nvSpPr>
          <p:spPr>
            <a:xfrm>
              <a:off x="7559745" y="1617031"/>
              <a:ext cx="728340" cy="728336"/>
            </a:xfrm>
            <a:prstGeom prst="ellips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12" name="Рисунок 11" descr="Попасть в яблочко">
              <a:extLst>
                <a:ext uri="{FF2B5EF4-FFF2-40B4-BE49-F238E27FC236}">
                  <a16:creationId xmlns:a16="http://schemas.microsoft.com/office/drawing/2014/main" id="{3332B0D8-A807-4EFC-AFB5-23A266151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734300" y="1777850"/>
              <a:ext cx="406698" cy="406698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8419694" y="2458472"/>
            <a:ext cx="3170545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Рабочие тетради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4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405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118632" y="1603827"/>
            <a:ext cx="7870415" cy="477054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Чтение. Рабочая тетрадь. 3 класс. В 2 частях.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(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для обучающихся с интеллектуальными нарушениями)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2913" y="5503388"/>
            <a:ext cx="2952751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>
                <a:solidFill>
                  <a:prstClr val="black"/>
                </a:solidFill>
                <a:latin typeface="+mn-lt"/>
              </a:rPr>
              <a:t>Код</a:t>
            </a:r>
            <a:r>
              <a:rPr lang="ru-RU" dirty="0" smtClean="0">
                <a:solidFill>
                  <a:prstClr val="black"/>
                </a:solidFill>
                <a:latin typeface="+mn-lt"/>
              </a:rPr>
              <a:t>:  </a:t>
            </a:r>
            <a:r>
              <a:rPr lang="ru-RU" b="0" dirty="0" smtClean="0">
                <a:latin typeface="+mn-lt"/>
              </a:rPr>
              <a:t>40-0675-01; 40-1275-01  </a:t>
            </a:r>
          </a:p>
          <a:p>
            <a:pPr lvl="0"/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</a:t>
            </a:r>
            <a:r>
              <a:rPr lang="en-US" b="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ru-RU" b="0" dirty="0">
                <a:latin typeface="+mn-lt"/>
              </a:rPr>
              <a:t>84*108/16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,  96 стр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., 1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 краска.</a:t>
            </a:r>
            <a:endParaRPr lang="ru-RU" b="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18632" y="2667033"/>
            <a:ext cx="7257300" cy="3698448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dirty="0"/>
              <a:t>Рабочая тетрадь предназначена для детей с ограниченными возможностями здоровья и обеспечивает реализацию требований адаптированной основной общеобразовательной программы в предметной области «Язык и речевая практика» в соответствии с ФГОС образования обучающихся с интеллектуальными нарушениями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pPr marL="285750" indent="-285750">
              <a:spcAft>
                <a:spcPts val="4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Содержание рабочей тетради соответствует разделам учебника по чтению для 3 класса и включает систему заданий для самостоятельной работы учащихся. </a:t>
            </a:r>
          </a:p>
          <a:p>
            <a:pPr marL="285750" indent="-285750">
              <a:spcAft>
                <a:spcPts val="4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Задания направлены на достижение предметных результатов: </a:t>
            </a:r>
            <a:r>
              <a:rPr lang="ru-RU" sz="1400" dirty="0" err="1"/>
              <a:t>сформированности</a:t>
            </a:r>
            <a:r>
              <a:rPr lang="ru-RU" sz="1400" dirty="0"/>
              <a:t> навыков правильного чтения по слогам и целыми словами, осознанности чтения, развития навыков заучивания наизусть и выразительного чтения стихотворений, рассказов, сказок. </a:t>
            </a:r>
          </a:p>
          <a:p>
            <a:pPr marL="285750" indent="-285750">
              <a:spcAft>
                <a:spcPts val="4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Задания дифференцированы по степени сложности, чтобы обеспечить предусмотренные программой уровни усвоения предметного материала: минимальный и достаточный.</a:t>
            </a:r>
          </a:p>
          <a:p>
            <a:pPr marL="285750" indent="-285750">
              <a:spcAft>
                <a:spcPts val="4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sz="1400" dirty="0"/>
          </a:p>
          <a:p>
            <a:pPr marL="285750" indent="-285750">
              <a:spcAft>
                <a:spcPts val="4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Тетрадь может быть использована как на уроке для выполнения заданий под руководством учителя, так и во внеурочное время.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616" y="405373"/>
            <a:ext cx="11322947" cy="7977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Линия </a:t>
            </a:r>
            <a:r>
              <a:rPr lang="ru-RU" dirty="0" smtClean="0"/>
              <a:t>УМК </a:t>
            </a:r>
            <a:r>
              <a:rPr lang="ru-RU" dirty="0"/>
              <a:t>Чтение (2-4) </a:t>
            </a:r>
            <a:endParaRPr lang="ru-RU" dirty="0" smtClean="0"/>
          </a:p>
          <a:p>
            <a:pPr>
              <a:lnSpc>
                <a:spcPct val="80000"/>
              </a:lnSpc>
            </a:pPr>
            <a:r>
              <a:rPr lang="ru-RU" dirty="0" smtClean="0"/>
              <a:t>(</a:t>
            </a:r>
            <a:r>
              <a:rPr lang="ru-RU" dirty="0"/>
              <a:t>для обучающихся с интеллектуальными нарушениями)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118632" y="2159328"/>
            <a:ext cx="4038442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Головкина Т.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М.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84" y="1603826"/>
            <a:ext cx="2590818" cy="34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9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L45Bs_49czdZE6X9rW1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Ksfz2C1qJMSUX3vhOgGv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14761</TotalTime>
  <Words>400</Words>
  <Application>Microsoft Office PowerPoint</Application>
  <PresentationFormat>Широкоэкранный</PresentationFormat>
  <Paragraphs>48</Paragraphs>
  <Slides>6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Open Sans Extrabold</vt:lpstr>
      <vt:lpstr>Open Sans Light</vt:lpstr>
      <vt:lpstr>Wingdings</vt:lpstr>
      <vt:lpstr>Wingdings 2</vt:lpstr>
      <vt:lpstr>Тема Office</vt:lpstr>
      <vt:lpstr>Слайд think-cell</vt:lpstr>
      <vt:lpstr>НОВИНКИ АВГУСТА 2021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Komp</dc:creator>
  <cp:lastModifiedBy>Полуэктова Оксана Сергеевна</cp:lastModifiedBy>
  <cp:revision>1197</cp:revision>
  <cp:lastPrinted>2021-03-09T13:01:30Z</cp:lastPrinted>
  <dcterms:created xsi:type="dcterms:W3CDTF">2018-07-24T05:59:49Z</dcterms:created>
  <dcterms:modified xsi:type="dcterms:W3CDTF">2021-07-29T11:43:39Z</dcterms:modified>
</cp:coreProperties>
</file>