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656" r:id="rId2"/>
    <p:sldId id="937" r:id="rId3"/>
    <p:sldId id="941" r:id="rId4"/>
    <p:sldId id="940" r:id="rId5"/>
    <p:sldId id="942" r:id="rId6"/>
  </p:sldIdLst>
  <p:sldSz cx="12192000" cy="6858000"/>
  <p:notesSz cx="6805613" cy="99441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279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7355" userDrawn="1">
          <p15:clr>
            <a:srgbClr val="A4A3A4"/>
          </p15:clr>
        </p15:guide>
        <p15:guide id="6" orient="horz" pos="3203" userDrawn="1">
          <p15:clr>
            <a:srgbClr val="A4A3A4"/>
          </p15:clr>
        </p15:guide>
        <p15:guide id="7" orient="horz" pos="3748" userDrawn="1">
          <p15:clr>
            <a:srgbClr val="A4A3A4"/>
          </p15:clr>
        </p15:guide>
        <p15:guide id="8" orient="horz" pos="1525" userDrawn="1">
          <p15:clr>
            <a:srgbClr val="A4A3A4"/>
          </p15:clr>
        </p15:guide>
        <p15:guide id="9" pos="1958" userDrawn="1">
          <p15:clr>
            <a:srgbClr val="A4A3A4"/>
          </p15:clr>
        </p15:guide>
        <p15:guide id="10" orient="horz" pos="1003" userDrawn="1">
          <p15:clr>
            <a:srgbClr val="A4A3A4"/>
          </p15:clr>
        </p15:guide>
        <p15:guide id="11" orient="horz" pos="550" userDrawn="1">
          <p15:clr>
            <a:srgbClr val="A4A3A4"/>
          </p15:clr>
        </p15:guide>
        <p15:guide id="13" pos="2593" userDrawn="1">
          <p15:clr>
            <a:srgbClr val="A4A3A4"/>
          </p15:clr>
        </p15:guide>
        <p15:guide id="14" orient="horz" pos="187" userDrawn="1">
          <p15:clr>
            <a:srgbClr val="A4A3A4"/>
          </p15:clr>
        </p15:guide>
        <p15:guide id="15" orient="horz" pos="15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" initials="v" lastIdx="1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DAE"/>
    <a:srgbClr val="2D2B8D"/>
    <a:srgbClr val="0073B8"/>
    <a:srgbClr val="6D86C4"/>
    <a:srgbClr val="FF4747"/>
    <a:srgbClr val="008F96"/>
    <a:srgbClr val="3D9FBD"/>
    <a:srgbClr val="CBD6F1"/>
    <a:srgbClr val="5A4888"/>
    <a:srgbClr val="294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6408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pos="279"/>
        <p:guide pos="3840"/>
        <p:guide pos="7355"/>
        <p:guide orient="horz" pos="3203"/>
        <p:guide orient="horz" pos="3748"/>
        <p:guide orient="horz" pos="1525"/>
        <p:guide pos="1958"/>
        <p:guide orient="horz" pos="1003"/>
        <p:guide orient="horz" pos="550"/>
        <p:guide pos="2593"/>
        <p:guide orient="horz" pos="187"/>
        <p:guide orient="horz" pos="1502"/>
      </p:guideLst>
    </p:cSldViewPr>
  </p:slideViewPr>
  <p:outlineViewPr>
    <p:cViewPr>
      <p:scale>
        <a:sx n="33" d="100"/>
        <a:sy n="33" d="100"/>
      </p:scale>
      <p:origin x="0" y="121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18174"/>
    </p:cViewPr>
  </p:sorterViewPr>
  <p:notesViewPr>
    <p:cSldViewPr snapToGrid="0">
      <p:cViewPr>
        <p:scale>
          <a:sx n="130" d="100"/>
          <a:sy n="130" d="100"/>
        </p:scale>
        <p:origin x="192" y="-4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E0B01-5135-4C2C-8993-28414D4B3686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74D61-2BC5-456A-87AC-0423C80EC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953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488621D-33F7-43DA-9DA1-6B62CCF928AF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3" y="4785598"/>
            <a:ext cx="5444490" cy="391548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447256E-483B-4BC1-BFF8-D2418426C5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7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6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448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376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54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27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83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85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91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7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6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83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0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95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73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73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88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40683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77" name="Слайд think-cell" r:id="rId16" imgW="359" imgH="360" progId="TCLayout.ActiveDocument.1">
                  <p:embed/>
                </p:oleObj>
              </mc:Choice>
              <mc:Fallback>
                <p:oleObj name="Слайд think-cell" r:id="rId16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C09A8BCA-0AC5-4653-AE0C-127E1ECAA6A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9EBC3-1554-42AE-B388-EFCB1C77785B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63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rosv.ru/audio-teamup9-2/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16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pic>
        <p:nvPicPr>
          <p:cNvPr id="6" name="Рисунок 5" descr="000356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81" b="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63DCCC5-C5C7-4939-A893-4A4DB73304DC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88000">
                <a:srgbClr val="2D2B8D">
                  <a:alpha val="7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5738" y="2639553"/>
            <a:ext cx="10216392" cy="789447"/>
          </a:xfrm>
        </p:spPr>
        <p:txBody>
          <a:bodyPr lIns="0" tIns="0" rIns="0" bIns="0">
            <a:spAutoFit/>
          </a:bodyPr>
          <a:lstStyle/>
          <a:p>
            <a:pPr algn="l">
              <a:lnSpc>
                <a:spcPct val="95000"/>
              </a:lnSpc>
            </a:pPr>
            <a:r>
              <a:rPr lang="ru-RU" sz="5400" dirty="0" smtClean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НОВИНКИ ИЮ</a:t>
            </a:r>
            <a:r>
              <a:rPr lang="ru-RU" sz="540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Л</a:t>
            </a:r>
            <a:r>
              <a:rPr lang="ru-RU" sz="5400" dirty="0" smtClean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Я 2022</a:t>
            </a:r>
            <a:endParaRPr lang="ru-RU" sz="5400" dirty="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5B8FA12-8F11-450D-B1D4-14C77A453207}"/>
              </a:ext>
            </a:extLst>
          </p:cNvPr>
          <p:cNvGrpSpPr/>
          <p:nvPr/>
        </p:nvGrpSpPr>
        <p:grpSpPr>
          <a:xfrm>
            <a:off x="9480931" y="5602514"/>
            <a:ext cx="2131199" cy="736914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2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021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4568" y="5483935"/>
            <a:ext cx="3167063" cy="4414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dirty="0">
                <a:solidFill>
                  <a:prstClr val="black"/>
                </a:solidFill>
                <a:latin typeface="+mn-lt"/>
              </a:rPr>
              <a:t>Код</a:t>
            </a:r>
            <a:r>
              <a:rPr lang="ru-RU" dirty="0" smtClean="0">
                <a:solidFill>
                  <a:prstClr val="black"/>
                </a:solidFill>
                <a:latin typeface="+mn-lt"/>
              </a:rPr>
              <a:t>: 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24-4611-01</a:t>
            </a:r>
            <a:endParaRPr lang="en-US" b="0" dirty="0">
              <a:solidFill>
                <a:prstClr val="black"/>
              </a:solidFill>
              <a:latin typeface="+mn-lt"/>
            </a:endParaRPr>
          </a:p>
          <a:p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Параметры</a:t>
            </a:r>
            <a:r>
              <a:rPr lang="ru-RU" dirty="0" smtClean="0">
                <a:solidFill>
                  <a:prstClr val="black"/>
                </a:solidFill>
                <a:latin typeface="+mn-lt"/>
              </a:rPr>
              <a:t>: </a:t>
            </a:r>
            <a:r>
              <a:rPr lang="en-US" b="0" dirty="0" smtClean="0">
                <a:solidFill>
                  <a:prstClr val="black"/>
                </a:solidFill>
                <a:latin typeface="+mn-lt"/>
              </a:rPr>
              <a:t>84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х10</a:t>
            </a:r>
            <a:r>
              <a:rPr lang="en-US" b="0" dirty="0" smtClean="0">
                <a:solidFill>
                  <a:prstClr val="black"/>
                </a:solidFill>
                <a:latin typeface="+mn-lt"/>
              </a:rPr>
              <a:t>8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1/16, </a:t>
            </a:r>
            <a:r>
              <a:rPr lang="en-US" b="0" dirty="0" smtClean="0">
                <a:solidFill>
                  <a:prstClr val="black"/>
                </a:solidFill>
                <a:latin typeface="+mn-lt"/>
              </a:rPr>
              <a:t>128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стр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., </a:t>
            </a:r>
            <a:r>
              <a:rPr lang="en-US" b="0" dirty="0" smtClean="0">
                <a:solidFill>
                  <a:prstClr val="black"/>
                </a:solidFill>
                <a:latin typeface="+mn-lt"/>
              </a:rPr>
              <a:t>4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 dirty="0" err="1" smtClean="0">
                <a:solidFill>
                  <a:prstClr val="black"/>
                </a:solidFill>
                <a:latin typeface="+mn-lt"/>
              </a:rPr>
              <a:t>кр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.</a:t>
            </a:r>
            <a:endParaRPr lang="ru-RU" b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657" y="510377"/>
            <a:ext cx="11421372" cy="403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/>
              <a:t>Английский язык. "</a:t>
            </a:r>
            <a:r>
              <a:rPr lang="ru-RU" dirty="0" err="1"/>
              <a:t>Team</a:t>
            </a:r>
            <a:r>
              <a:rPr lang="ru-RU" dirty="0"/>
              <a:t> </a:t>
            </a:r>
            <a:r>
              <a:rPr lang="ru-RU" dirty="0" err="1"/>
              <a:t>Up</a:t>
            </a:r>
            <a:r>
              <a:rPr lang="ru-RU" dirty="0"/>
              <a:t>!" (Вместе) (5-9)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75780" y="1660593"/>
            <a:ext cx="3544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Английский язык. 9 класс. Рабочая тетрадь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75780" y="2069165"/>
            <a:ext cx="42285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Мишин А. В., Громова И.А., </a:t>
            </a:r>
            <a:r>
              <a:rPr lang="ru-RU" sz="1400" b="1" dirty="0" err="1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Ёлкина</a:t>
            </a: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К.И., </a:t>
            </a:r>
            <a:r>
              <a:rPr lang="ru-RU" sz="1400" b="1" dirty="0" err="1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Уильамс</a:t>
            </a: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75780" y="2752984"/>
            <a:ext cx="500731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Рабочая тетрадь является обязательным компонентом УМК «Вместе» для 9 класса общеобразовательных организаций. </a:t>
            </a:r>
            <a:endParaRPr lang="en-US" sz="120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C</a:t>
            </a:r>
            <a:r>
              <a:rPr lang="ru-RU" sz="1200" dirty="0" smtClean="0"/>
              <a:t>одержит </a:t>
            </a:r>
            <a:r>
              <a:rPr lang="ru-RU" sz="1200" dirty="0"/>
              <a:t>вводный модуль и девять глав, которые соотносятся с главами учебника.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Упражнения </a:t>
            </a:r>
            <a:r>
              <a:rPr lang="ru-RU" sz="1200" dirty="0" smtClean="0"/>
              <a:t>направлены </a:t>
            </a:r>
            <a:r>
              <a:rPr lang="ru-RU" sz="1200" dirty="0"/>
              <a:t>на закрепление лексико-грамматического материала и дальнейшее развитие умений в </a:t>
            </a:r>
            <a:r>
              <a:rPr lang="ru-RU" sz="1200" dirty="0" err="1"/>
              <a:t>аудировании</a:t>
            </a:r>
            <a:r>
              <a:rPr lang="ru-RU" sz="1200" dirty="0"/>
              <a:t>, чтении, письменной и устной </a:t>
            </a:r>
            <a:r>
              <a:rPr lang="ru-RU" sz="1200" dirty="0" smtClean="0"/>
              <a:t>речи.</a:t>
            </a:r>
            <a:endParaRPr lang="en-US" sz="120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/>
              <a:t>Разнообразные </a:t>
            </a:r>
            <a:r>
              <a:rPr lang="ru-RU" sz="1200" dirty="0"/>
              <a:t>интерактивные задания способствуют развитию критического мышления, креативности, коммуникации и сотрудничества.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276" y="1660593"/>
            <a:ext cx="2703094" cy="3584190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0284" y="4922809"/>
            <a:ext cx="5597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Аудиоприложение</a:t>
            </a:r>
            <a:r>
              <a:rPr lang="ru-RU" sz="12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к рабочей тетради для бесплатного скачивания на сайте </a:t>
            </a:r>
            <a:r>
              <a:rPr lang="ru-RU" sz="12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  <a:hlinkClick r:id="rId8"/>
              </a:rPr>
              <a:t>https://prosv.ru/audio-teamup9-2/</a:t>
            </a:r>
            <a:endParaRPr lang="ru-RU" sz="1200" b="1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22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02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6657" y="510377"/>
            <a:ext cx="11421372" cy="403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/>
              <a:t>Английский язык. "</a:t>
            </a:r>
            <a:r>
              <a:rPr lang="ru-RU" dirty="0" err="1"/>
              <a:t>Team</a:t>
            </a:r>
            <a:r>
              <a:rPr lang="ru-RU" dirty="0"/>
              <a:t> </a:t>
            </a:r>
            <a:r>
              <a:rPr lang="ru-RU" dirty="0" err="1"/>
              <a:t>Up</a:t>
            </a:r>
            <a:r>
              <a:rPr lang="ru-RU" dirty="0"/>
              <a:t>!" (Вместе) (5-9)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4769" y="1438374"/>
            <a:ext cx="3544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Английский язык. 9 класс. Рабочая тетрадь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57" y="1746151"/>
            <a:ext cx="3491932" cy="5021365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0477" y="1746151"/>
            <a:ext cx="3522121" cy="5021365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8491" y="1746151"/>
            <a:ext cx="3518823" cy="5021365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9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492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1130" y="5564413"/>
            <a:ext cx="3167063" cy="4414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dirty="0">
                <a:solidFill>
                  <a:prstClr val="black"/>
                </a:solidFill>
                <a:latin typeface="+mn-lt"/>
              </a:rPr>
              <a:t>Код</a:t>
            </a:r>
            <a:r>
              <a:rPr lang="ru-RU" dirty="0" smtClean="0">
                <a:solidFill>
                  <a:prstClr val="black"/>
                </a:solidFill>
                <a:latin typeface="+mn-lt"/>
              </a:rPr>
              <a:t>: 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4</a:t>
            </a:r>
            <a:r>
              <a:rPr lang="en-US" b="0" dirty="0">
                <a:solidFill>
                  <a:prstClr val="black"/>
                </a:solidFill>
                <a:latin typeface="+mn-lt"/>
              </a:rPr>
              <a:t>0-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1074-01, 4</a:t>
            </a:r>
            <a:r>
              <a:rPr lang="en-US" b="0" dirty="0">
                <a:solidFill>
                  <a:prstClr val="black"/>
                </a:solidFill>
                <a:latin typeface="+mn-lt"/>
              </a:rPr>
              <a:t>0-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1075-01</a:t>
            </a:r>
            <a:endParaRPr lang="en-US" b="0" dirty="0">
              <a:solidFill>
                <a:prstClr val="black"/>
              </a:solidFill>
              <a:latin typeface="+mn-lt"/>
            </a:endParaRPr>
          </a:p>
          <a:p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Параметры</a:t>
            </a:r>
            <a:r>
              <a:rPr lang="ru-RU" dirty="0" smtClean="0">
                <a:solidFill>
                  <a:prstClr val="black"/>
                </a:solidFill>
                <a:latin typeface="+mn-lt"/>
              </a:rPr>
              <a:t>: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84х108 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1/16,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128/128 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стр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., 4 </a:t>
            </a:r>
            <a:r>
              <a:rPr lang="ru-RU" b="0" dirty="0" err="1" smtClean="0">
                <a:solidFill>
                  <a:prstClr val="black"/>
                </a:solidFill>
                <a:latin typeface="+mn-lt"/>
              </a:rPr>
              <a:t>кр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.</a:t>
            </a:r>
            <a:endParaRPr lang="ru-RU" b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846" y="336984"/>
            <a:ext cx="11421372" cy="797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/>
              <a:t>Математика (1 доп</a:t>
            </a:r>
            <a:r>
              <a:rPr lang="ru-RU" dirty="0" smtClean="0"/>
              <a:t>., 1―4 классы)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для обучающихся </a:t>
            </a:r>
            <a:r>
              <a:rPr lang="ru-RU" dirty="0" smtClean="0"/>
              <a:t>с </a:t>
            </a:r>
            <a:r>
              <a:rPr lang="ru-RU" dirty="0"/>
              <a:t>интеллектуальными нарушениями)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75780" y="1549119"/>
            <a:ext cx="4638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Математика. 3 класс. В 2 частях. 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Рабочая </a:t>
            </a: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тетрадь </a:t>
            </a:r>
            <a:endParaRPr lang="en-US" sz="1400" b="1" dirty="0" smtClean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(</a:t>
            </a: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для обучающихся с интеллектуальными нарушениями)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00719" y="2162574"/>
            <a:ext cx="12806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Алышева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Т.В</a:t>
            </a: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00719" y="2769613"/>
            <a:ext cx="609600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/>
              <a:t>Обеспечивает </a:t>
            </a:r>
            <a:r>
              <a:rPr lang="ru-RU" sz="1200" dirty="0"/>
              <a:t>реализацию требований адаптированной основной общеобразовательной программы в предметной области «Математика»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для </a:t>
            </a:r>
            <a:r>
              <a:rPr lang="ru-RU" sz="1200" dirty="0"/>
              <a:t>обучающихся с интеллектуальными </a:t>
            </a:r>
            <a:r>
              <a:rPr lang="ru-RU" sz="1200" dirty="0" smtClean="0"/>
              <a:t>нарушениями. </a:t>
            </a:r>
            <a:endParaRPr lang="ru-RU" sz="1200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В пособии представлена</a:t>
            </a:r>
            <a:r>
              <a:rPr lang="ru-RU" sz="1200" b="1" dirty="0"/>
              <a:t> система практических упражнений по формированию у обучающихся вычислительных </a:t>
            </a:r>
            <a:r>
              <a:rPr lang="ru-RU" sz="1200" b="1" dirty="0" smtClean="0"/>
              <a:t>навыков</a:t>
            </a:r>
            <a:r>
              <a:rPr lang="ru-RU" sz="1200" dirty="0" smtClean="0"/>
              <a:t>:</a:t>
            </a:r>
          </a:p>
          <a:p>
            <a:pPr marL="628650" lvl="1" indent="-171450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ru-RU" sz="1200" dirty="0" smtClean="0"/>
              <a:t>сложение </a:t>
            </a:r>
            <a:r>
              <a:rPr lang="ru-RU" sz="1200" dirty="0"/>
              <a:t>и </a:t>
            </a:r>
            <a:r>
              <a:rPr lang="ru-RU" sz="1200" dirty="0" smtClean="0"/>
              <a:t>вычитание </a:t>
            </a:r>
            <a:r>
              <a:rPr lang="ru-RU" sz="1200" dirty="0"/>
              <a:t>с переходом через десяток (в пределах 100</a:t>
            </a:r>
            <a:r>
              <a:rPr lang="ru-RU" sz="1200" dirty="0" smtClean="0"/>
              <a:t>);</a:t>
            </a:r>
          </a:p>
          <a:p>
            <a:pPr marL="628650" lvl="1" indent="-171450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ru-RU" sz="1200" dirty="0" smtClean="0"/>
              <a:t>умножение </a:t>
            </a:r>
            <a:r>
              <a:rPr lang="ru-RU" sz="1200" dirty="0"/>
              <a:t>и </a:t>
            </a:r>
            <a:r>
              <a:rPr lang="ru-RU" sz="1200" dirty="0" smtClean="0"/>
              <a:t>деление </a:t>
            </a:r>
            <a:r>
              <a:rPr lang="ru-RU" sz="1200" dirty="0"/>
              <a:t>(в пределах 20</a:t>
            </a:r>
            <a:r>
              <a:rPr lang="ru-RU" sz="1200" dirty="0" smtClean="0"/>
              <a:t>);</a:t>
            </a:r>
          </a:p>
          <a:p>
            <a:pPr marL="628650" lvl="1" indent="-171450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ru-RU" sz="1200" dirty="0" smtClean="0"/>
              <a:t>арифметические действия </a:t>
            </a:r>
            <a:r>
              <a:rPr lang="ru-RU" sz="1200" dirty="0"/>
              <a:t>с числами, полученными при измерении </a:t>
            </a:r>
            <a:r>
              <a:rPr lang="ru-RU" sz="1200" dirty="0" smtClean="0"/>
              <a:t>величин.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/>
              <a:t>В тетради также содержатся задания на закрепление, обобщение </a:t>
            </a:r>
            <a:r>
              <a:rPr lang="ru-RU" sz="1200" dirty="0"/>
              <a:t>и </a:t>
            </a:r>
            <a:r>
              <a:rPr lang="ru-RU" sz="1200" dirty="0" smtClean="0"/>
              <a:t>систематизацию знаний </a:t>
            </a:r>
            <a:r>
              <a:rPr lang="ru-RU" sz="1200" dirty="0"/>
              <a:t>обучающихся </a:t>
            </a:r>
            <a:r>
              <a:rPr lang="ru-RU" sz="1200" b="1" dirty="0"/>
              <a:t>о геометрических фигурах</a:t>
            </a:r>
            <a:r>
              <a:rPr lang="ru-RU" sz="1200" dirty="0"/>
              <a:t>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Рабочая тетрадь предназначена для использования как в урочное, так и во внеурочное время.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522" y="1593921"/>
            <a:ext cx="2222258" cy="2940378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0038" y="2295111"/>
            <a:ext cx="2226095" cy="2945456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886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24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4846" y="336984"/>
            <a:ext cx="11421372" cy="797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/>
              <a:t>Математика (1 доп</a:t>
            </a:r>
            <a:r>
              <a:rPr lang="ru-RU" dirty="0" smtClean="0"/>
              <a:t>., 1―4 классы)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для обучающихся </a:t>
            </a:r>
            <a:r>
              <a:rPr lang="ru-RU" dirty="0" smtClean="0"/>
              <a:t>с </a:t>
            </a:r>
            <a:r>
              <a:rPr lang="ru-RU" dirty="0"/>
              <a:t>интеллектуальными нарушениями)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4846" y="1465992"/>
            <a:ext cx="8511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Математика. 3 класс. В 2 частях. 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Рабочая </a:t>
            </a: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тетрадь 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(</a:t>
            </a: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для обучающихся с интеллектуальными нарушениями)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0104" y="1773769"/>
            <a:ext cx="3754139" cy="5000030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6508" y="1773769"/>
            <a:ext cx="3761036" cy="5000030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13" y="1773769"/>
            <a:ext cx="3750023" cy="5000030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212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17354</TotalTime>
  <Words>346</Words>
  <Application>Microsoft Office PowerPoint</Application>
  <PresentationFormat>Широкоэкранный</PresentationFormat>
  <Paragraphs>37</Paragraphs>
  <Slides>5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Open Sans</vt:lpstr>
      <vt:lpstr>Open Sans Light</vt:lpstr>
      <vt:lpstr>Тема Office</vt:lpstr>
      <vt:lpstr>Слайд think-cell</vt:lpstr>
      <vt:lpstr>НОВИНКИ ИЮЛЯ 2022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Копьева Наталья Владимировна</cp:lastModifiedBy>
  <cp:revision>1410</cp:revision>
  <cp:lastPrinted>2021-03-09T13:01:30Z</cp:lastPrinted>
  <dcterms:created xsi:type="dcterms:W3CDTF">2018-07-24T05:59:49Z</dcterms:created>
  <dcterms:modified xsi:type="dcterms:W3CDTF">2022-06-30T11:15:16Z</dcterms:modified>
</cp:coreProperties>
</file>