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31" r:id="rId2"/>
  </p:sldMasterIdLst>
  <p:notesMasterIdLst>
    <p:notesMasterId r:id="rId8"/>
  </p:notesMasterIdLst>
  <p:handoutMasterIdLst>
    <p:handoutMasterId r:id="rId9"/>
  </p:handoutMasterIdLst>
  <p:sldIdLst>
    <p:sldId id="656" r:id="rId3"/>
    <p:sldId id="657" r:id="rId4"/>
    <p:sldId id="649" r:id="rId5"/>
    <p:sldId id="658" r:id="rId6"/>
    <p:sldId id="660" r:id="rId7"/>
  </p:sldIdLst>
  <p:sldSz cx="12192000" cy="6858000"/>
  <p:notesSz cx="6805613" cy="99441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9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1" clrIdx="0">
    <p:extLst>
      <p:ext uri="{19B8F6BF-5375-455C-9EA6-DF929625EA0E}">
        <p15:presenceInfo xmlns:p15="http://schemas.microsoft.com/office/powerpoint/2012/main" userId="S-1-5-21-4226584364-21557989-1436132917-155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90"/>
    <a:srgbClr val="2D3494"/>
    <a:srgbClr val="2F3696"/>
    <a:srgbClr val="F5F5F5"/>
    <a:srgbClr val="D9D9D9"/>
    <a:srgbClr val="A4DBC5"/>
    <a:srgbClr val="FDB5B5"/>
    <a:srgbClr val="FFFFFF"/>
    <a:srgbClr val="B9B9B9"/>
    <a:srgbClr val="EB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720" autoAdjust="0"/>
    <p:restoredTop sz="95394" autoAdjust="0"/>
  </p:normalViewPr>
  <p:slideViewPr>
    <p:cSldViewPr>
      <p:cViewPr varScale="1">
        <p:scale>
          <a:sx n="68" d="100"/>
          <a:sy n="68" d="100"/>
        </p:scale>
        <p:origin x="90" y="858"/>
      </p:cViewPr>
      <p:guideLst>
        <p:guide orient="horz" pos="346"/>
        <p:guide orient="horz" pos="1525"/>
        <p:guide orient="horz" pos="210"/>
        <p:guide pos="982"/>
        <p:guide orient="horz" pos="391"/>
        <p:guide pos="5428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33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9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9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7713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0" tIns="46509" rIns="93020" bIns="465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5" y="4723453"/>
            <a:ext cx="5444490" cy="4474844"/>
          </a:xfrm>
          <a:prstGeom prst="rect">
            <a:avLst/>
          </a:prstGeom>
        </p:spPr>
        <p:txBody>
          <a:bodyPr vert="horz" lIns="93020" tIns="46509" rIns="93020" bIns="465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Основные тренды в образовании: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Индивидуальное обучение.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Благодаря технологиям персонализированное обучение стало более жизнеспособным.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Социальное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Социальные сети и сообщества пользователей позволяют взаимодействовать, обмениваться, создавать связи.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Развитие навыков межличностного общения.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Критическое мышление, аналитические навыки, навыки решения проблем, инициативность, новаторство и многое другое – навыки, без которых уже сегодня сложно выстраивать свой путь.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Смешанное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Сочетание онлайн и офлайн инструментов в образовании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Микрообучение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Стремительный поток информации и необходимость в нем ориентироваться ведет к тому, что традиционное обучение уступает новым методам.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Геймификация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Включение игровых механик помогает развивать </a:t>
            </a:r>
            <a:r>
              <a:rPr lang="en-US" sz="1100" dirty="0" smtClean="0"/>
              <a:t>soft skills</a:t>
            </a:r>
            <a:r>
              <a:rPr lang="ru-RU" sz="1100" dirty="0" smtClean="0"/>
              <a:t>, связанные с поведением человека, социальными отношениям, управлением эмоциями.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Функциональная грамотность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и модель </a:t>
            </a:r>
            <a:r>
              <a:rPr lang="en-US" sz="1100" dirty="0" smtClean="0"/>
              <a:t>STEAM</a:t>
            </a:r>
            <a:r>
              <a:rPr lang="ru-RU" sz="1100" dirty="0" smtClean="0"/>
              <a:t> (наука, технология, инженерия, искусство, математика) позволяет учащимся понять предмет, а не просто его изучить.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 smtClean="0"/>
              <a:t>SmartReading</a:t>
            </a:r>
            <a:r>
              <a:rPr lang="en-US" sz="1100" dirty="0" smtClean="0"/>
              <a:t> – </a:t>
            </a:r>
            <a:r>
              <a:rPr lang="ru-RU" sz="1100" dirty="0" smtClean="0"/>
              <a:t>короткое изложение содержания книги (</a:t>
            </a:r>
            <a:r>
              <a:rPr lang="ru-RU" sz="1100" dirty="0" err="1" smtClean="0"/>
              <a:t>саммари</a:t>
            </a:r>
            <a:r>
              <a:rPr lang="ru-RU" sz="1100" dirty="0" smtClean="0"/>
              <a:t>) как в классическом (буквенном) формате, так и в </a:t>
            </a:r>
            <a:r>
              <a:rPr lang="ru-RU" sz="1100" dirty="0" err="1" smtClean="0"/>
              <a:t>аудиоформате</a:t>
            </a:r>
            <a:endParaRPr lang="ru-RU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08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Основные тренды в образовании: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Индивидуальное обучение.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Благодаря технологиям персонализированное обучение стало более жизнеспособным.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Социальное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Социальные сети и сообщества пользователей позволяют взаимодействовать, обмениваться, создавать связи.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Развитие навыков межличностного общения.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Критическое мышление, аналитические навыки, навыки решения проблем, инициативность, новаторство и многое другое – навыки, без которых уже сегодня сложно выстраивать свой путь.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Смешанное обучение.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Сочетание онлайн и офлайн инструментов в образовании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Микрообучение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Стремительный поток информации и необходимость в нем ориентироваться ведет к тому, что традиционное обучение уступает новым методам.</a:t>
            </a:r>
          </a:p>
          <a:p>
            <a:pPr marL="342900" indent="-342900">
              <a:buAutoNum type="arabicPeriod"/>
            </a:pPr>
            <a:r>
              <a:rPr lang="ru-RU" sz="1100" b="1" dirty="0" err="1" smtClean="0"/>
              <a:t>Геймификация</a:t>
            </a:r>
            <a:r>
              <a:rPr lang="ru-RU" sz="1100" b="1" dirty="0" smtClean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Включение игровых механик помогает развивать </a:t>
            </a:r>
            <a:r>
              <a:rPr lang="en-US" sz="1100" dirty="0" smtClean="0"/>
              <a:t>soft skills</a:t>
            </a:r>
            <a:r>
              <a:rPr lang="ru-RU" sz="1100" dirty="0" smtClean="0"/>
              <a:t>, связанные с поведением человека, социальными отношениям, управлением эмоциями.</a:t>
            </a:r>
          </a:p>
          <a:p>
            <a:pPr marL="342900" indent="-342900">
              <a:buAutoNum type="arabicPeriod"/>
            </a:pPr>
            <a:r>
              <a:rPr lang="ru-RU" sz="1100" b="1" dirty="0" smtClean="0"/>
              <a:t>Функциональная грамотность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ru-RU" sz="1100" dirty="0" smtClean="0"/>
              <a:t>и модель </a:t>
            </a:r>
            <a:r>
              <a:rPr lang="en-US" sz="1100" dirty="0" smtClean="0"/>
              <a:t>STEAM</a:t>
            </a:r>
            <a:r>
              <a:rPr lang="ru-RU" sz="1100" dirty="0" smtClean="0"/>
              <a:t> (наука, технология, инженерия, искусство, математика) позволяет учащимся понять предмет, а не просто его изучить.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 smtClean="0"/>
              <a:t>SmartReading</a:t>
            </a:r>
            <a:r>
              <a:rPr lang="en-US" sz="1100" dirty="0" smtClean="0"/>
              <a:t> – </a:t>
            </a:r>
            <a:r>
              <a:rPr lang="ru-RU" sz="1100" dirty="0" smtClean="0"/>
              <a:t>короткое изложение содержания книги (</a:t>
            </a:r>
            <a:r>
              <a:rPr lang="ru-RU" sz="1100" dirty="0" err="1" smtClean="0"/>
              <a:t>саммари</a:t>
            </a:r>
            <a:r>
              <a:rPr lang="ru-RU" sz="1100" dirty="0" smtClean="0"/>
              <a:t>) как в классическом (буквенном) формате, так и в </a:t>
            </a:r>
            <a:r>
              <a:rPr lang="ru-RU" sz="1100" dirty="0" err="1" smtClean="0"/>
              <a:t>аудиоформате</a:t>
            </a:r>
            <a:endParaRPr lang="ru-RU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62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3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15576" y="5202062"/>
            <a:ext cx="46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7515576" y="5178146"/>
            <a:ext cx="46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5106101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-7204" y="5204814"/>
            <a:ext cx="46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-7204" y="5180898"/>
            <a:ext cx="46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aphicFrame>
        <p:nvGraphicFramePr>
          <p:cNvPr id="29" name="Объект 2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45835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31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3774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3840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9460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 preserve="1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2"/>
          <p:cNvGrpSpPr/>
          <p:nvPr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164" name="Google Shape;164;p52"/>
            <p:cNvSpPr/>
            <p:nvPr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2"/>
            <p:cNvSpPr/>
            <p:nvPr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2"/>
            <p:cNvSpPr/>
            <p:nvPr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6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 preserve="1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04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 preserve="1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1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 preserve="1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5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 preserve="1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5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 preserve="1">
  <p:cSld name="3_Contents slide layout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7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 preserve="1">
  <p:cSld name="1_Contents slide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8"/>
          <p:cNvSpPr/>
          <p:nvPr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5" name="Google Shape;175;p58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56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 preserve="1">
  <p:cSld name="2_Contents slide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9"/>
          <p:cNvSpPr/>
          <p:nvPr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9"/>
          <p:cNvSpPr/>
          <p:nvPr/>
        </p:nvSpPr>
        <p:spPr>
          <a:xfrm>
            <a:off x="722811" y="291737"/>
            <a:ext cx="10519955" cy="10243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0" name="Google Shape;180;p59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19536" y="1340768"/>
            <a:ext cx="7632848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-7204" y="5204814"/>
            <a:ext cx="12204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-7204" y="5180898"/>
            <a:ext cx="12204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 userDrawn="1"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aphicFrame>
        <p:nvGraphicFramePr>
          <p:cNvPr id="29" name="Объект 2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9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089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 preserve="1">
  <p:cSld name="Image slide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1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 preserve="1">
  <p:cSld name="1_Image slide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8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 preserve="1">
  <p:cSld name="4_Contents slide layout"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5" name="Google Shape;185;p62"/>
          <p:cNvSpPr/>
          <p:nvPr/>
        </p:nvSpPr>
        <p:spPr>
          <a:xfrm>
            <a:off x="8588975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2"/>
          <p:cNvSpPr/>
          <p:nvPr/>
        </p:nvSpPr>
        <p:spPr>
          <a:xfrm flipH="1">
            <a:off x="805399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2"/>
          <p:cNvSpPr>
            <a:spLocks noGrp="1"/>
          </p:cNvSpPr>
          <p:nvPr>
            <p:ph type="pic" idx="2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88" name="Google Shape;188;p62"/>
          <p:cNvSpPr>
            <a:spLocks noGrp="1"/>
          </p:cNvSpPr>
          <p:nvPr>
            <p:ph type="pic" idx="3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89" name="Google Shape;189;p62"/>
          <p:cNvSpPr/>
          <p:nvPr/>
        </p:nvSpPr>
        <p:spPr>
          <a:xfrm>
            <a:off x="4579677" y="1727304"/>
            <a:ext cx="2915574" cy="1570864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2"/>
          <p:cNvSpPr>
            <a:spLocks noGrp="1"/>
          </p:cNvSpPr>
          <p:nvPr>
            <p:ph type="pic" idx="4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481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 preserve="1">
  <p:cSld name="2_Image slide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>
            <a:spLocks noGrp="1"/>
          </p:cNvSpPr>
          <p:nvPr>
            <p:ph type="pic" idx="2"/>
          </p:nvPr>
        </p:nvSpPr>
        <p:spPr>
          <a:xfrm>
            <a:off x="1875633" y="1819076"/>
            <a:ext cx="9593277" cy="26459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3" name="Google Shape;193;p63"/>
          <p:cNvSpPr/>
          <p:nvPr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3"/>
          <p:cNvSpPr>
            <a:spLocks noGrp="1"/>
          </p:cNvSpPr>
          <p:nvPr>
            <p:ph type="pic" idx="3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5" name="Google Shape;195;p63"/>
          <p:cNvSpPr>
            <a:spLocks noGrp="1"/>
          </p:cNvSpPr>
          <p:nvPr>
            <p:ph type="pic" idx="4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001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 preserve="1">
  <p:cSld name="3_Image slide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4"/>
          <p:cNvSpPr>
            <a:spLocks noGrp="1"/>
          </p:cNvSpPr>
          <p:nvPr>
            <p:ph type="pic" idx="2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99" name="Google Shape;199;p64"/>
          <p:cNvSpPr>
            <a:spLocks noGrp="1"/>
          </p:cNvSpPr>
          <p:nvPr>
            <p:ph type="pic" idx="3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0" name="Google Shape;200;p64"/>
          <p:cNvSpPr>
            <a:spLocks noGrp="1"/>
          </p:cNvSpPr>
          <p:nvPr>
            <p:ph type="pic" idx="4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1" name="Google Shape;201;p64"/>
          <p:cNvSpPr>
            <a:spLocks noGrp="1"/>
          </p:cNvSpPr>
          <p:nvPr>
            <p:ph type="pic" idx="5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693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 preserve="1">
  <p:cSld name="4_Image slide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/>
          <p:nvPr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5"/>
          <p:cNvSpPr>
            <a:spLocks noGrp="1"/>
          </p:cNvSpPr>
          <p:nvPr>
            <p:ph type="pic" idx="2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6" name="Google Shape;206;p65"/>
          <p:cNvSpPr/>
          <p:nvPr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5"/>
          <p:cNvSpPr>
            <a:spLocks noGrp="1"/>
          </p:cNvSpPr>
          <p:nvPr>
            <p:ph type="pic" idx="3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8" name="Google Shape;208;p65"/>
          <p:cNvSpPr>
            <a:spLocks noGrp="1"/>
          </p:cNvSpPr>
          <p:nvPr>
            <p:ph type="pic" idx="4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9" name="Google Shape;209;p65"/>
          <p:cNvSpPr/>
          <p:nvPr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5"/>
          <p:cNvSpPr/>
          <p:nvPr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5"/>
          <p:cNvSpPr>
            <a:spLocks noGrp="1"/>
          </p:cNvSpPr>
          <p:nvPr>
            <p:ph type="pic" idx="5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2" name="Google Shape;212;p65"/>
          <p:cNvSpPr>
            <a:spLocks noGrp="1"/>
          </p:cNvSpPr>
          <p:nvPr>
            <p:ph type="pic" idx="6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3" name="Google Shape;213;p65"/>
          <p:cNvSpPr/>
          <p:nvPr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8205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 preserve="1">
  <p:cSld name="5_Image slide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6"/>
          <p:cNvSpPr>
            <a:spLocks noGrp="1"/>
          </p:cNvSpPr>
          <p:nvPr>
            <p:ph type="pic" idx="2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7" name="Google Shape;217;p66"/>
          <p:cNvSpPr>
            <a:spLocks noGrp="1"/>
          </p:cNvSpPr>
          <p:nvPr>
            <p:ph type="pic" idx="3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8" name="Google Shape;218;p66"/>
          <p:cNvSpPr>
            <a:spLocks noGrp="1"/>
          </p:cNvSpPr>
          <p:nvPr>
            <p:ph type="pic" idx="4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9" name="Google Shape;219;p66"/>
          <p:cNvSpPr>
            <a:spLocks noGrp="1"/>
          </p:cNvSpPr>
          <p:nvPr>
            <p:ph type="pic" idx="5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0" name="Google Shape;220;p66"/>
          <p:cNvSpPr>
            <a:spLocks noGrp="1"/>
          </p:cNvSpPr>
          <p:nvPr>
            <p:ph type="pic" idx="6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1" name="Google Shape;221;p66"/>
          <p:cNvSpPr>
            <a:spLocks noGrp="1"/>
          </p:cNvSpPr>
          <p:nvPr>
            <p:ph type="pic" idx="7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2" name="Google Shape;222;p66"/>
          <p:cNvSpPr/>
          <p:nvPr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6"/>
          <p:cNvSpPr/>
          <p:nvPr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6"/>
          <p:cNvSpPr/>
          <p:nvPr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6"/>
          <p:cNvSpPr/>
          <p:nvPr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6"/>
          <p:cNvSpPr/>
          <p:nvPr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6"/>
          <p:cNvSpPr/>
          <p:nvPr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6"/>
          <p:cNvSpPr/>
          <p:nvPr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412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 slide layout" preserve="1">
  <p:cSld name="6_Image slide layou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5614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731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14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15" name="Слайд think-cell" r:id="rId8" imgW="416" imgH="416" progId="TCLayout.ActiveDocument.1">
                  <p:embed/>
                </p:oleObj>
              </mc:Choice>
              <mc:Fallback>
                <p:oleObj name="Слайд think-cell" r:id="rId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9559328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16" name="Слайд think-cell" r:id="rId9" imgW="416" imgH="416" progId="TCLayout.ActiveDocument.1">
                  <p:embed/>
                </p:oleObj>
              </mc:Choice>
              <mc:Fallback>
                <p:oleObj name="Слайд think-cell" r:id="rId9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0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81476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2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50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9505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96674829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4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75" name="Слайд think-cell" r:id="rId7" imgW="353" imgH="353" progId="TCLayout.ActiveDocument.1">
                  <p:embed/>
                </p:oleObj>
              </mc:Choice>
              <mc:Fallback>
                <p:oleObj name="Слайд think-cell" r:id="rId7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7056002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3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79455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6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10937470" y="6434622"/>
            <a:ext cx="936103" cy="323680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5" name="Прямая соединительная линия 34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2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4247" userDrawn="1">
          <p15:clr>
            <a:srgbClr val="F26B43"/>
          </p15:clr>
        </p15:guide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03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8935"/>
            <a:ext cx="12192000" cy="1830065"/>
          </a:xfrm>
        </p:spPr>
        <p:txBody>
          <a:bodyPr>
            <a:normAutofit/>
          </a:bodyPr>
          <a:lstStyle/>
          <a:p>
            <a:r>
              <a:rPr lang="ru-RU" dirty="0"/>
              <a:t>Будь функционально грамотным.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37 </a:t>
            </a:r>
            <a:r>
              <a:rPr lang="ru-RU" dirty="0"/>
              <a:t>текстов и 200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32528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ФУНКЦИОНАЛЬНО ГРАМОТНЫМ. 37 </a:t>
            </a:r>
            <a:r>
              <a:rPr lang="ru-RU" dirty="0"/>
              <a:t>текстов и 200 заданий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751" y="5578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Код: </a:t>
            </a:r>
            <a:r>
              <a:rPr lang="ru-RU" dirty="0"/>
              <a:t>41-0682-01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Параметры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>
                <a:solidFill>
                  <a:prstClr val="black"/>
                </a:solidFill>
              </a:rPr>
              <a:t>60*90/16, </a:t>
            </a:r>
            <a:r>
              <a:rPr lang="ru-RU" dirty="0" smtClean="0">
                <a:solidFill>
                  <a:prstClr val="black"/>
                </a:solidFill>
              </a:rPr>
              <a:t>144 </a:t>
            </a:r>
            <a:r>
              <a:rPr lang="ru-RU" dirty="0">
                <a:solidFill>
                  <a:prstClr val="black"/>
                </a:solidFill>
              </a:rPr>
              <a:t>стр., </a:t>
            </a:r>
            <a:r>
              <a:rPr lang="ru-RU" dirty="0" smtClean="0">
                <a:solidFill>
                  <a:prstClr val="black"/>
                </a:solidFill>
              </a:rPr>
              <a:t>2 </a:t>
            </a:r>
            <a:r>
              <a:rPr lang="ru-RU" dirty="0" smtClean="0">
                <a:solidFill>
                  <a:prstClr val="black"/>
                </a:solidFill>
              </a:rPr>
              <a:t>краски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1" y="1196752"/>
            <a:ext cx="2665224" cy="416441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3712" y="1172646"/>
            <a:ext cx="7776864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Сборник заданий по разнообразным видам функциональной грамотности, вопросов и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ответов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к этим заданиям.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Особенности заданий, представленных в сборнике:</a:t>
            </a:r>
          </a:p>
          <a:p>
            <a:r>
              <a:rPr lang="ru-RU" sz="1600" b="1" dirty="0">
                <a:latin typeface="+mn-lt"/>
                <a:cs typeface="Times New Roman" panose="02020603050405020304" pitchFamily="18" charset="0"/>
              </a:rPr>
              <a:t> 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Разнообразные тексты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. Газетные статьи, научные публикации, презентации, графики,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инфографика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др.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Актуальные тексты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О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коронеовирусе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Гарри Поттере,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стриминговых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платформах и баскетболе,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криптовалютах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спамерах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и многие другие.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Оригинальные авторские задания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. Сформулированы так, чтобы это было интересно, полезно и не стандартно.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Широкий спектр видов заданий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: от сравнительного анализа до сокращения текста, от изменения стиля статьи до составления плана действий.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Задания на несколько видов грамотности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: к одному и ому же тексту задания направлены на развитие нескольких видов грамотности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Развернуты ответы к заданиям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07568" y="1253574"/>
            <a:ext cx="937069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/>
              <a:t>Динаев</a:t>
            </a:r>
            <a:r>
              <a:rPr lang="ru-RU" sz="1400" b="1" dirty="0"/>
              <a:t> </a:t>
            </a:r>
            <a:r>
              <a:rPr lang="ru-RU" sz="1400" b="1" dirty="0" err="1"/>
              <a:t>Алихан</a:t>
            </a:r>
            <a:r>
              <a:rPr lang="ru-RU" sz="1400" b="1" dirty="0"/>
              <a:t> </a:t>
            </a:r>
            <a:r>
              <a:rPr lang="ru-RU" sz="1400" b="1" dirty="0" err="1" smtClean="0"/>
              <a:t>Мавладиевич</a:t>
            </a:r>
            <a:r>
              <a:rPr lang="ru-RU" sz="1400" b="1" dirty="0" smtClean="0"/>
              <a:t> </a:t>
            </a:r>
            <a:r>
              <a:rPr lang="ru-RU" sz="1400" dirty="0" smtClean="0"/>
              <a:t>– </a:t>
            </a:r>
            <a:r>
              <a:rPr lang="ru-RU" sz="1400" dirty="0"/>
              <a:t>учитель </a:t>
            </a:r>
            <a:r>
              <a:rPr lang="ru-RU" sz="1400" dirty="0" smtClean="0"/>
              <a:t>обществознания </a:t>
            </a:r>
            <a:r>
              <a:rPr lang="ru-RU" sz="1400" dirty="0"/>
              <a:t>и права, абсолютный </a:t>
            </a:r>
            <a:r>
              <a:rPr lang="ru-RU" sz="1400" dirty="0" smtClean="0"/>
              <a:t>победитель </a:t>
            </a:r>
            <a:r>
              <a:rPr lang="ru-RU" sz="1400" dirty="0"/>
              <a:t>Всероссийского конкурса «Учитель </a:t>
            </a:r>
            <a:r>
              <a:rPr lang="ru-RU" sz="1400" dirty="0" smtClean="0"/>
              <a:t>года России </a:t>
            </a:r>
            <a:r>
              <a:rPr lang="ru-RU" sz="1400" dirty="0"/>
              <a:t>2018», победитель Всероссийского</a:t>
            </a:r>
          </a:p>
          <a:p>
            <a:r>
              <a:rPr lang="ru-RU" sz="1400" dirty="0"/>
              <a:t>конкурса просветителей «Лига лекторов</a:t>
            </a:r>
            <a:r>
              <a:rPr lang="ru-RU" sz="1400" dirty="0" smtClean="0"/>
              <a:t>». Возглавляет </a:t>
            </a:r>
            <a:r>
              <a:rPr lang="ru-RU" sz="1400" dirty="0"/>
              <a:t>Педагогическую мастерскую</a:t>
            </a:r>
          </a:p>
          <a:p>
            <a:r>
              <a:rPr lang="ru-RU" sz="1400" dirty="0"/>
              <a:t>в Чеченском государственном </a:t>
            </a:r>
            <a:r>
              <a:rPr lang="ru-RU" sz="1400" dirty="0" smtClean="0"/>
              <a:t>педагогическом </a:t>
            </a:r>
            <a:r>
              <a:rPr lang="ru-RU" sz="1400" dirty="0"/>
              <a:t>университете.</a:t>
            </a: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21697"/>
            <a:ext cx="1992123" cy="2975661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2351584" y="2609526"/>
            <a:ext cx="5760640" cy="3843809"/>
          </a:xfrm>
          <a:prstGeom prst="wedgeRectCallout">
            <a:avLst>
              <a:gd name="adj1" fmla="val -63185"/>
              <a:gd name="adj2" fmla="val -65899"/>
            </a:avLst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1"/>
            <a:r>
              <a:rPr lang="ru-RU" sz="1400" dirty="0">
                <a:solidFill>
                  <a:schemeClr val="tx1"/>
                </a:solidFill>
              </a:rPr>
              <a:t>Дорогие читатели! Искренне верю, что эта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книга будет вам интересна и полезна, поможет вам стать лучше как педагог, как профессионал, как личность. Вас ждут десятки текстов (отрывки из СМИ и романов, интервью, таблицы, </a:t>
            </a:r>
            <a:r>
              <a:rPr lang="ru-RU" sz="1400" dirty="0" err="1">
                <a:solidFill>
                  <a:schemeClr val="tx1"/>
                </a:solidFill>
              </a:rPr>
              <a:t>инфографики</a:t>
            </a:r>
            <a:r>
              <a:rPr lang="ru-RU" sz="1400" dirty="0">
                <a:solidFill>
                  <a:schemeClr val="tx1"/>
                </a:solidFill>
              </a:rPr>
              <a:t>, диаграммы и др.), сотни оригинальных авторских заданий и ответов к ним. Разнообразие текстов и типов заданий, их актуальность, яркий и нестандартный стиль изложения, подробные ответы и инструкции по созданию собственных заданий — всё это и многое другое поможет вам, дорогие учителя и студенты педвузов,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не только развить свою функциональную грамотность — читательскую, математическую, естественно-научную, финансовую, но и стать более креативным педагогом. Поехали!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/>
        </p:blipFill>
        <p:spPr>
          <a:xfrm>
            <a:off x="334432" y="1196752"/>
            <a:ext cx="4321407" cy="538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43949"/>
          <a:stretch/>
        </p:blipFill>
        <p:spPr>
          <a:xfrm>
            <a:off x="4223792" y="1196752"/>
            <a:ext cx="4493081" cy="34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7" y="1124744"/>
            <a:ext cx="3742140" cy="5574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975" t="17101" r="33069" b="7301"/>
          <a:stretch/>
        </p:blipFill>
        <p:spPr>
          <a:xfrm>
            <a:off x="4179233" y="1079625"/>
            <a:ext cx="3672408" cy="5586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8975" t="18007" r="33069" b="6601"/>
          <a:stretch/>
        </p:blipFill>
        <p:spPr>
          <a:xfrm>
            <a:off x="7930637" y="1079625"/>
            <a:ext cx="3600400" cy="5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4.51486513326615401809E+00&quot;&gt;&lt;m_msothmcolidx val=&quot;0&quot;/&gt;&lt;m_rgb r=&quot;24&quot; g=&quot;C1&quot; b=&quot;38&quot;/&gt;&lt;m_nBrightness endver=&quot;26206&quot; val=&quot;0&quot;/&gt;&lt;/elem&gt;&lt;elem m_fUsage=&quot;2.02827175404256809799E+00&quot;&gt;&lt;m_msothmcolidx val=&quot;0&quot;/&gt;&lt;m_rgb r=&quot;FE&quot; g=&quot;8D&quot; b=&quot;10&quot;/&gt;&lt;m_nBrightness endver=&quot;26206&quot; val=&quot;0&quot;/&gt;&lt;/elem&gt;&lt;elem m_fUsage=&quot;1.00000000000000000000E+00&quot;&gt;&lt;m_msothmcolidx val=&quot;0&quot;/&gt;&lt;m_rgb r=&quot;CC&quot; g=&quot;66&quot; b=&quot;00&quot;/&gt;&lt;m_nBrightness endver=&quot;26206&quot; val=&quot;0&quot;/&gt;&lt;/elem&gt;&lt;elem m_fUsage=&quot;9.00000000000000022204E-01&quot;&gt;&lt;m_msothmcolidx val=&quot;0&quot;/&gt;&lt;m_rgb r=&quot;E0&quot; g=&quot;A3&quot; b=&quot;66&quot;/&gt;&lt;m_nBrightness endver=&quot;26206&quot; val=&quot;0&quot;/&gt;&lt;/elem&gt;&lt;elem m_fUsage=&quot;8.10000000000000053291E-01&quot;&gt;&lt;m_msothmcolidx val=&quot;0&quot;/&gt;&lt;m_rgb r=&quot;DB&quot; g=&quot;94&quot; b=&quot;4D&quot;/&gt;&lt;m_nBrightness endver=&quot;26206&quot; val=&quot;0&quot;/&gt;&lt;/elem&gt;&lt;elem m_fUsage=&quot;5.48617477337473569143E-01&quot;&gt;&lt;m_msothmcolidx val=&quot;0&quot;/&gt;&lt;m_rgb r=&quot;C7&quot; g=&quot;07&quot; b=&quot;0D&quot;/&gt;&lt;m_nBrightness endver=&quot;26206&quot; val=&quot;0&quot;/&gt;&lt;/elem&gt;&lt;elem m_fUsage=&quot;1.48378714908227737901E-01&quot;&gt;&lt;m_msothmcolidx val=&quot;0&quot;/&gt;&lt;m_rgb r=&quot;20&quot; g=&quot;AA&quot; b=&quot;31&quot;/&gt;&lt;m_nBrightness endver=&quot;26206&quot; val=&quot;0&quot;/&gt;&lt;/elem&gt;&lt;elem m_fUsage=&quot;2.92009645302687970148E-02&quot;&gt;&lt;m_msothmcolidx val=&quot;0&quot;/&gt;&lt;m_rgb r=&quot;FE&quot; g=&quot;A0&quot; b=&quot;38&quot;/&gt;&lt;m_nBrightness endver=&quot;26206&quot; val=&quot;0&quot;/&gt;&lt;/elem&gt;&lt;elem m_fUsage=&quot;4.82819848642973472458E-03&quot;&gt;&lt;m_msothmcolidx val=&quot;0&quot;/&gt;&lt;m_rgb r=&quot;2D&quot; g=&quot;34&quot; b=&quot;94&quot;/&gt;&lt;m_nBrightness endver=&quot;26206&quot; val=&quot;0&quot;/&gt;&lt;/elem&gt;&lt;elem m_fUsage=&quot;3.04325272217045731185E-03&quot;&gt;&lt;m_msothmcolidx val=&quot;0&quot;/&gt;&lt;m_rgb r=&quot;FF&quot; g=&quot;F5&quot; b=&quot;40&quot;/&gt;&lt;m_nBrightness endver=&quot;26206&quot; val=&quot;0&quot;/&gt;&lt;/elem&gt;&lt;elem m_fUsage=&quot;2.21853123446226355511E-03&quot;&gt;&lt;m_msothmcolidx val=&quot;0&quot;/&gt;&lt;m_rgb r=&quot;E8&quot; g=&quot;E9&quot; b=&quot;EA&quot;/&gt;&lt;m_nBrightness endver=&quot;26206&quot; val=&quot;0&quot;/&gt;&lt;/elem&gt;&lt;elem m_fUsage=&quot;1.99667811101603706950E-03&quot;&gt;&lt;m_msothmcolidx val=&quot;0&quot;/&gt;&lt;m_rgb r=&quot;E2&quot; g=&quot;76&quot; b=&quot;79&quot;/&gt;&lt;m_nBrightness endver=&quot;26206&quot; val=&quot;0&quot;/&gt;&lt;/elem&gt;&lt;elem m_fUsage=&quot;1.61730926992299014339E-03&quot;&gt;&lt;m_msothmcolidx val=&quot;0&quot;/&gt;&lt;m_rgb r=&quot;A2&quot; g=&quot;BB&quot; b=&quot;DC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mobi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 03 30 Презентация маркетинга_слайды ОК</Template>
  <TotalTime>114139</TotalTime>
  <Words>662</Words>
  <Application>Microsoft Office PowerPoint</Application>
  <PresentationFormat>Широкоэкранный</PresentationFormat>
  <Paragraphs>45</Paragraphs>
  <Slides>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Open Sans Light</vt:lpstr>
      <vt:lpstr>Times New Roman</vt:lpstr>
      <vt:lpstr>Wingdings</vt:lpstr>
      <vt:lpstr>Drofa</vt:lpstr>
      <vt:lpstr>Contents Slide Master</vt:lpstr>
      <vt:lpstr>Слайд think-cell</vt:lpstr>
      <vt:lpstr>Будь функционально грамотным.  37 текстов и 200 заданий</vt:lpstr>
      <vt:lpstr>БУДЬ ФУНКЦИОНАЛЬНО ГРАМОТНЫМ. 37 текстов и 200 заданий</vt:lpstr>
      <vt:lpstr>ОБ АВТОРЕ</vt:lpstr>
      <vt:lpstr>СОДЕРЖАНИЕ</vt:lpstr>
      <vt:lpstr>ПРИМЕРЫ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Мартынова Людмила Васильевна</cp:lastModifiedBy>
  <cp:revision>2876</cp:revision>
  <cp:lastPrinted>2021-04-22T09:47:47Z</cp:lastPrinted>
  <dcterms:created xsi:type="dcterms:W3CDTF">2011-07-04T10:53:52Z</dcterms:created>
  <dcterms:modified xsi:type="dcterms:W3CDTF">2023-03-13T14:44:50Z</dcterms:modified>
</cp:coreProperties>
</file>