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656" r:id="rId3"/>
    <p:sldId id="893" r:id="rId4"/>
    <p:sldId id="891" r:id="rId5"/>
    <p:sldId id="898" r:id="rId6"/>
    <p:sldId id="899" r:id="rId7"/>
    <p:sldId id="900" r:id="rId8"/>
    <p:sldId id="894" r:id="rId9"/>
    <p:sldId id="895" r:id="rId10"/>
    <p:sldId id="897" r:id="rId11"/>
  </p:sldIdLst>
  <p:sldSz cx="12192000" cy="6858000"/>
  <p:notesSz cx="6805613" cy="99441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7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orient="horz" pos="3203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1980" userDrawn="1">
          <p15:clr>
            <a:srgbClr val="A4A3A4"/>
          </p15:clr>
        </p15:guide>
        <p15:guide id="10" orient="horz" pos="1003" userDrawn="1">
          <p15:clr>
            <a:srgbClr val="A4A3A4"/>
          </p15:clr>
        </p15:guide>
        <p15:guide id="11" orient="horz" pos="550" userDrawn="1">
          <p15:clr>
            <a:srgbClr val="A4A3A4"/>
          </p15:clr>
        </p15:guide>
        <p15:guide id="13" pos="2593" userDrawn="1">
          <p15:clr>
            <a:srgbClr val="A4A3A4"/>
          </p15:clr>
        </p15:guide>
        <p15:guide id="14" orient="horz" pos="187" userDrawn="1">
          <p15:clr>
            <a:srgbClr val="A4A3A4"/>
          </p15:clr>
        </p15:guide>
        <p15:guide id="15" orient="horz" pos="15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" initials="v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8"/>
    <a:srgbClr val="6D86C4"/>
    <a:srgbClr val="345DAE"/>
    <a:srgbClr val="FF4747"/>
    <a:srgbClr val="2D2B8D"/>
    <a:srgbClr val="008F96"/>
    <a:srgbClr val="3D9FBD"/>
    <a:srgbClr val="CBD6F1"/>
    <a:srgbClr val="5A4888"/>
    <a:srgbClr val="2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6" autoAdjust="0"/>
    <p:restoredTop sz="96408" autoAdjust="0"/>
  </p:normalViewPr>
  <p:slideViewPr>
    <p:cSldViewPr snapToGrid="0">
      <p:cViewPr varScale="1">
        <p:scale>
          <a:sx n="100" d="100"/>
          <a:sy n="100" d="100"/>
        </p:scale>
        <p:origin x="96" y="516"/>
      </p:cViewPr>
      <p:guideLst>
        <p:guide pos="279"/>
        <p:guide pos="3840"/>
        <p:guide pos="7355"/>
        <p:guide orient="horz" pos="3203"/>
        <p:guide orient="horz" pos="3748"/>
        <p:guide orient="horz" pos="1525"/>
        <p:guide pos="1980"/>
        <p:guide orient="horz" pos="1003"/>
        <p:guide orient="horz" pos="550"/>
        <p:guide pos="2593"/>
        <p:guide orient="horz" pos="187"/>
        <p:guide orient="horz" pos="1501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18174"/>
    </p:cViewPr>
  </p:sorterViewPr>
  <p:notesViewPr>
    <p:cSldViewPr snapToGrid="0">
      <p:cViewPr>
        <p:scale>
          <a:sx n="130" d="100"/>
          <a:sy n="130" d="100"/>
        </p:scale>
        <p:origin x="192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0B01-5135-4C2C-8993-28414D4B3686}" type="datetimeFigureOut">
              <a:rPr lang="ru-RU" smtClean="0"/>
              <a:t>30.04.2021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4D61-2BC5-456A-87AC-0423C80EC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488621D-33F7-43DA-9DA1-6B62CCF928AF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85598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447256E-483B-4BC1-BFF8-D2418426C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627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627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61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509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3303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101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40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02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1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B73E46-0FBB-4229-8CBB-09B80B167E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78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557EA-3183-4660-8887-18C9CD5B6E0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28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F90D3-F678-4AA2-BC13-F0EC35626B6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3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AC885-7A1B-43F1-B6BC-ED1A2B1ACC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16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4AC57-9A0D-4DE7-838A-D5602519448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458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0E761-F77E-4A44-9560-BCDED5BAEA7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486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EF47A-FFA2-487B-BADC-239AA6539AA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526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7C012-AF97-4E12-B15C-9F146888FEC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71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5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3B024-6757-4AF0-8BCF-365FC435FEB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57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8878E5-7E8C-468C-B0D8-54E5FDFA2C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24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6D4D7-FBB8-45CF-B201-8D5D147BA64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8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40683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3-1554-42AE-B388-EFCB1C77785B}" type="datetimeFigureOut">
              <a:rPr lang="ru-RU" smtClean="0"/>
              <a:pPr/>
              <a:t>30.04.2021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1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8" name="Объект 7" hidden="1">
                        <a:extLst>
                          <a:ext uri="{FF2B5EF4-FFF2-40B4-BE49-F238E27FC236}">
                            <a16:creationId xmlns:a16="http://schemas.microsoft.com/office/drawing/2014/main" id="{336A5C21-8560-4361-BC34-8E7691E5DE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0AD9F-A03A-4659-8941-6477DDD5F1F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29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2.jpg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3.jpg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jpeg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F28B5AF9-254C-449F-805A-200563AB24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06" name="Слайд think-cell" r:id="rId6" imgW="359" imgH="360" progId="TCLayout.ActiveDocument.1">
                  <p:embed/>
                </p:oleObj>
              </mc:Choice>
              <mc:Fallback>
                <p:oleObj name="Слайд think-cell" r:id="rId6" imgW="359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F28B5AF9-254C-449F-805A-200563AB24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D7EC1761-6312-4AB4-8DAC-F08C2EC72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5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 panose="020B0306030504020204" pitchFamily="34" charset="0"/>
            </a:endParaRPr>
          </a:p>
        </p:txBody>
      </p:sp>
      <p:pic>
        <p:nvPicPr>
          <p:cNvPr id="6" name="Рисунок 5" descr="000356.jpg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1" b="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63DCCC5-C5C7-4939-A893-4A4DB73304DC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B0F0">
                  <a:alpha val="70000"/>
                </a:srgbClr>
              </a:gs>
              <a:gs pos="88000">
                <a:srgbClr val="2D2B8D">
                  <a:alpha val="7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738" y="2639553"/>
            <a:ext cx="10216392" cy="78944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НОВИНКИ МАЯ 2021</a:t>
            </a:r>
            <a:endParaRPr lang="ru-RU" sz="5400" dirty="0">
              <a:solidFill>
                <a:schemeClr val="bg1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10099577" y="300997"/>
            <a:ext cx="1500931" cy="51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5B8FA12-8F11-450D-B1D4-14C77A453207}"/>
              </a:ext>
            </a:extLst>
          </p:cNvPr>
          <p:cNvGrpSpPr/>
          <p:nvPr/>
        </p:nvGrpSpPr>
        <p:grpSpPr>
          <a:xfrm>
            <a:off x="9480931" y="5602514"/>
            <a:ext cx="2131199" cy="736914"/>
            <a:chOff x="10099577" y="300997"/>
            <a:chExt cx="1512553" cy="523002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560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16388" y="1611981"/>
            <a:ext cx="787041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География. 5 класс. Рабочая тетрадь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913" y="5417126"/>
            <a:ext cx="2952751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 </a:t>
            </a:r>
            <a:r>
              <a:rPr lang="ru-RU" b="0" dirty="0" smtClean="0">
                <a:latin typeface="+mn-lt"/>
              </a:rPr>
              <a:t>204-0118-01</a:t>
            </a: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</a:t>
            </a:r>
            <a:r>
              <a:rPr lang="en-US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latin typeface="+mn-lt"/>
              </a:rPr>
              <a:t>6</a:t>
            </a:r>
            <a:r>
              <a:rPr lang="en-US" b="0" dirty="0">
                <a:latin typeface="+mn-lt"/>
              </a:rPr>
              <a:t>0</a:t>
            </a:r>
            <a:r>
              <a:rPr lang="ru-RU" b="0" dirty="0">
                <a:latin typeface="+mn-lt"/>
                <a:sym typeface="Wingdings 2" panose="05020102010507070707" pitchFamily="18" charset="2"/>
              </a:rPr>
              <a:t></a:t>
            </a:r>
            <a:r>
              <a:rPr lang="en-US" b="0" dirty="0">
                <a:latin typeface="+mn-lt"/>
              </a:rPr>
              <a:t>90 </a:t>
            </a:r>
            <a:r>
              <a:rPr lang="ru-RU" b="0" dirty="0">
                <a:latin typeface="+mn-lt"/>
              </a:rPr>
              <a:t>1/8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 48 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.,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2 краски.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16388" y="2199617"/>
            <a:ext cx="4750170" cy="3331681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Задания рабочей тетради </a:t>
            </a:r>
            <a:r>
              <a:rPr lang="ru-RU" sz="1400" dirty="0" smtClean="0"/>
              <a:t>позволяют:</a:t>
            </a:r>
            <a:endParaRPr lang="ru-RU" sz="1400" dirty="0"/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закрепить основные знания и умения по курсу;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самостоятельно на практике решать разноплановые задачи, работая с учебником, картами и дополнительными источниками информации;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эффективно осуществлять самоконтроль.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В рабочую тетрадь включены задания четырёх типов, отмеченных соответствующими пиктограммами: 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 smtClean="0"/>
              <a:t>задания </a:t>
            </a:r>
            <a:r>
              <a:rPr lang="ru-RU" sz="1400" dirty="0"/>
              <a:t>на проверку знаний и умений;  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аналитические задания; 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творческие задания; 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проверка понятийного аппарата.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3939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</a:t>
            </a:r>
            <a:r>
              <a:rPr lang="ru-RU" dirty="0" smtClean="0"/>
              <a:t>УМК «Классическая география» (5-9</a:t>
            </a:r>
            <a:r>
              <a:rPr lang="ru-RU" dirty="0"/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6388" y="1873591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Эртель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А.Б.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16" y="1592263"/>
            <a:ext cx="2591290" cy="35159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8"/>
          <a:srcRect l="41296" t="12299" r="26574" b="10941"/>
          <a:stretch/>
        </p:blipFill>
        <p:spPr>
          <a:xfrm>
            <a:off x="8866558" y="2382838"/>
            <a:ext cx="3208753" cy="431214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16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16388" y="1608148"/>
            <a:ext cx="4457541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История Нового времени. Контурные карты. 8 класс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414" y="5824316"/>
            <a:ext cx="2952751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ru-RU" b="0" dirty="0">
                <a:latin typeface="+mn-lt"/>
              </a:rPr>
              <a:t>15-1085-01</a:t>
            </a:r>
            <a:endParaRPr lang="ru-RU" b="0" dirty="0">
              <a:solidFill>
                <a:prstClr val="black"/>
              </a:solidFill>
              <a:latin typeface="+mn-lt"/>
            </a:endParaRP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</a:t>
            </a:r>
            <a:r>
              <a:rPr lang="en-US" sz="1000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6</a:t>
            </a:r>
            <a:r>
              <a:rPr lang="en-US" b="0" dirty="0" smtClean="0">
                <a:latin typeface="+mn-lt"/>
              </a:rPr>
              <a:t>0</a:t>
            </a:r>
            <a:r>
              <a:rPr lang="ru-RU" b="0" dirty="0">
                <a:latin typeface="+mn-lt"/>
                <a:sym typeface="Wingdings 2" panose="05020102010507070707" pitchFamily="18" charset="2"/>
              </a:rPr>
              <a:t></a:t>
            </a:r>
            <a:r>
              <a:rPr lang="en-US" b="0" dirty="0">
                <a:latin typeface="+mn-lt"/>
              </a:rPr>
              <a:t>90 </a:t>
            </a:r>
            <a:r>
              <a:rPr lang="ru-RU" b="0" dirty="0" smtClean="0">
                <a:latin typeface="+mn-lt"/>
              </a:rPr>
              <a:t>1/8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 16</a:t>
            </a:r>
            <a:r>
              <a:rPr lang="en-US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стр., 4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 краски.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16388" y="2721659"/>
            <a:ext cx="6536082" cy="2000548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Цветные контурные карты выполнены в технике объёмного изображения рельефа. </a:t>
            </a: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К </a:t>
            </a:r>
            <a:r>
              <a:rPr lang="ru-RU" sz="1400" dirty="0"/>
              <a:t>каждой карте предлагается система заданий разных типов и уровней сложности, ориентированных как на закрепление основных исторических знаний и формирование базовых навыков, так и на развитие аналитических и творческих способностей школьников. </a:t>
            </a: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Контурные </a:t>
            </a:r>
            <a:r>
              <a:rPr lang="ru-RU" sz="1400" dirty="0"/>
              <a:t>карты могут быть использованы с любым из учебников по всеобщей истории для 8 класса, синхронизированным с курсом истории России.</a:t>
            </a:r>
            <a:endParaRPr lang="ru-RU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615" y="512197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</a:t>
            </a:r>
            <a:r>
              <a:rPr lang="ru-RU" dirty="0" smtClean="0"/>
              <a:t>УМК</a:t>
            </a:r>
            <a:r>
              <a:rPr lang="en-US" dirty="0" smtClean="0"/>
              <a:t> </a:t>
            </a:r>
            <a:r>
              <a:rPr lang="ru-RU" dirty="0" err="1" smtClean="0"/>
              <a:t>Вигасина</a:t>
            </a:r>
            <a:r>
              <a:rPr lang="ru-RU" dirty="0" smtClean="0"/>
              <a:t> А.А. и др. Всеобщая история (</a:t>
            </a:r>
            <a:r>
              <a:rPr lang="ru-RU" dirty="0"/>
              <a:t>5-9)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6388" y="1912196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/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Тороп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В. В.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5" name="Рисунок 14" descr="W:\His8_KK\HisV8-KK_cover1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4" y="1683702"/>
            <a:ext cx="2860729" cy="382845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00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29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359445" y="1603827"/>
            <a:ext cx="4457541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Информатика. Рабочие тетради. 1,2,3,4 классы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414" y="5547317"/>
            <a:ext cx="3511512" cy="9954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ru-RU" b="0" dirty="0" smtClean="0">
                <a:latin typeface="+mn-lt"/>
              </a:rPr>
              <a:t>14-0518-01; </a:t>
            </a:r>
          </a:p>
          <a:p>
            <a:pPr marL="355600" lvl="0"/>
            <a:r>
              <a:rPr lang="ru-RU" b="0" dirty="0" smtClean="0">
                <a:latin typeface="+mn-lt"/>
              </a:rPr>
              <a:t>14-0520-01; </a:t>
            </a:r>
          </a:p>
          <a:p>
            <a:pPr marL="355600" lvl="0"/>
            <a:r>
              <a:rPr lang="ru-RU" b="0" dirty="0" smtClean="0">
                <a:latin typeface="+mn-lt"/>
              </a:rPr>
              <a:t>14-0522-01; </a:t>
            </a:r>
          </a:p>
          <a:p>
            <a:pPr marL="355600" lvl="0"/>
            <a:r>
              <a:rPr lang="ru-RU" b="0" dirty="0" smtClean="0">
                <a:latin typeface="+mn-lt"/>
              </a:rPr>
              <a:t>14-0524-01 </a:t>
            </a:r>
            <a:endParaRPr lang="ru-RU" b="0" dirty="0">
              <a:latin typeface="+mn-lt"/>
            </a:endParaRP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</a:t>
            </a:r>
            <a:r>
              <a:rPr lang="en-US" sz="1000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70</a:t>
            </a:r>
            <a:r>
              <a:rPr lang="ru-RU" b="0" dirty="0" smtClean="0">
                <a:latin typeface="+mn-lt"/>
                <a:sym typeface="Wingdings 2" panose="05020102010507070707" pitchFamily="18" charset="2"/>
              </a:rPr>
              <a:t></a:t>
            </a:r>
            <a:r>
              <a:rPr lang="en-US" b="0" dirty="0">
                <a:latin typeface="+mn-lt"/>
              </a:rPr>
              <a:t>90 </a:t>
            </a:r>
            <a:r>
              <a:rPr lang="ru-RU" b="0" dirty="0" smtClean="0">
                <a:latin typeface="+mn-lt"/>
              </a:rPr>
              <a:t>1/16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 128</a:t>
            </a:r>
            <a:r>
              <a:rPr lang="en-US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стр.,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4 краски.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3" y="374957"/>
            <a:ext cx="8563521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 smtClean="0"/>
              <a:t>Обновленная линия УМК «Информатика. Рудченко Т.А., Семенов А.Л. (1-4) (Перспектива)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72324" y="1929832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/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Рудченко Т.А., Семенов А.Л. 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65864" y="272870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Новое оформление и новая структуризация материала</a:t>
            </a:r>
            <a:endParaRPr lang="ru-RU" sz="1400" dirty="0"/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На титуле учебника выписаны основные компетенции и умения, которые заложены в нем заложены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Добавлены задания для самопроверки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Введена новая линия задач на построение столбчатой диаграммы, на работы с аналоговыми и цифровыми часами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357" y="2248094"/>
            <a:ext cx="2290320" cy="30233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14" y="1752560"/>
            <a:ext cx="2290320" cy="30233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840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53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447446" y="1602383"/>
            <a:ext cx="4457541" cy="4770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Новая линия задач на построение столбчатой диаграммы</a:t>
            </a:r>
            <a:endParaRPr lang="ru-RU" sz="1200" b="1" dirty="0">
              <a:solidFill>
                <a:schemeClr val="bg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3" y="374957"/>
            <a:ext cx="8563521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 smtClean="0"/>
              <a:t>Обновленная линия УМК «Информатика. Рудченко Т.А., Семенов А.Л. (1-4) (Перспектива)</a:t>
            </a:r>
            <a:endParaRPr lang="ru-RU" dirty="0"/>
          </a:p>
        </p:txBody>
      </p:sp>
      <p:pic>
        <p:nvPicPr>
          <p:cNvPr id="13" name="Picture 4" descr="Chart&#10;&#10;Description automatically generated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446" y="2384425"/>
            <a:ext cx="3391607" cy="371254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82229" y="1598379"/>
            <a:ext cx="4423646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Существенно расширилась линейка задач на сравнение геометрических </a:t>
            </a:r>
            <a:r>
              <a:rPr lang="ru-RU" sz="1400" b="1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фигур</a:t>
            </a:r>
            <a:endParaRPr lang="ru-RU" sz="1400" b="1" dirty="0">
              <a:solidFill>
                <a:schemeClr val="bg1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16" name="Picture 13" descr="Text&#10;&#10;Description automatically generated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229" y="2355634"/>
            <a:ext cx="3776171" cy="7759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82229" y="3979087"/>
            <a:ext cx="463678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Линия задач на работу с аналоговыми и цифровыми часами </a:t>
            </a:r>
          </a:p>
        </p:txBody>
      </p:sp>
      <p:pic>
        <p:nvPicPr>
          <p:cNvPr id="17" name="Picture 8" descr="Graphical user interface, application&#10;&#10;Description automatically generated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229" y="4708959"/>
            <a:ext cx="3232150" cy="99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3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77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359445" y="1603827"/>
            <a:ext cx="4457541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Сборник задач по физике. 7-9 классы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6414" y="5824316"/>
            <a:ext cx="2952751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ru-RU" b="0" dirty="0">
                <a:latin typeface="+mn-lt"/>
              </a:rPr>
              <a:t>21-0041-04 </a:t>
            </a: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</a:t>
            </a:r>
            <a:r>
              <a:rPr lang="en-US" sz="1000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70</a:t>
            </a:r>
            <a:r>
              <a:rPr lang="ru-RU" b="0" dirty="0" smtClean="0">
                <a:latin typeface="+mn-lt"/>
                <a:sym typeface="Wingdings 2" panose="05020102010507070707" pitchFamily="18" charset="2"/>
              </a:rPr>
              <a:t></a:t>
            </a:r>
            <a:r>
              <a:rPr lang="en-US" b="0" dirty="0">
                <a:latin typeface="+mn-lt"/>
              </a:rPr>
              <a:t>90 </a:t>
            </a:r>
            <a:r>
              <a:rPr lang="ru-RU" b="0" dirty="0" smtClean="0">
                <a:latin typeface="+mn-lt"/>
              </a:rPr>
              <a:t>1/16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 288</a:t>
            </a:r>
            <a:r>
              <a:rPr lang="en-US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стр., 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1 краска.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615" y="512197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 smtClean="0"/>
              <a:t>Серия «Задачник»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372324" y="1929832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lvl="0"/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Лукашик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В.И., Иванова Е.В.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72324" y="3170558"/>
            <a:ext cx="6096000" cy="17312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Добавлен раздел «Электромагнитные явления».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Порядок </a:t>
            </a:r>
            <a:r>
              <a:rPr lang="ru-RU" sz="1400" dirty="0"/>
              <a:t>тем приведён в соответствие с действующей примерной программой ООО по физике.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Тексты </a:t>
            </a:r>
            <a:r>
              <a:rPr lang="ru-RU" sz="1400" dirty="0"/>
              <a:t>задач переработаны. Устаревшие термины, технические устройства и т.д. изменены на современные.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Добавлены задачи в формате ОГЭ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14" y="1734632"/>
            <a:ext cx="2315450" cy="303005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325048" y="2390332"/>
            <a:ext cx="5300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Переработанный классический сборник задач по физике</a:t>
            </a:r>
            <a:endParaRPr lang="ru-RU" sz="16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9559311" y="1929832"/>
            <a:ext cx="1232514" cy="1155093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+ 250</a:t>
            </a:r>
          </a:p>
          <a:p>
            <a:pPr algn="ctr"/>
            <a:r>
              <a:rPr lang="ru-RU" sz="1400" b="1" dirty="0">
                <a:solidFill>
                  <a:srgbClr val="FF0000"/>
                </a:solidFill>
              </a:rPr>
              <a:t>н</a:t>
            </a:r>
            <a:r>
              <a:rPr lang="ru-RU" sz="1400" b="1" dirty="0" smtClean="0">
                <a:solidFill>
                  <a:srgbClr val="FF0000"/>
                </a:solidFill>
              </a:rPr>
              <a:t>овых задач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9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54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073" y="303423"/>
            <a:ext cx="11322947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УМК: «</a:t>
            </a:r>
            <a:r>
              <a:rPr lang="ru-RU" dirty="0" smtClean="0"/>
              <a:t>Музыка» </a:t>
            </a:r>
            <a:r>
              <a:rPr lang="ru-RU" dirty="0"/>
              <a:t>(</a:t>
            </a:r>
            <a:r>
              <a:rPr lang="ru-RU" dirty="0" smtClean="0"/>
              <a:t>1‒4 </a:t>
            </a:r>
            <a:r>
              <a:rPr lang="ru-RU" dirty="0"/>
              <a:t>классы)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для обучающихся с интеллектуальными нарушениями)»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648848" y="1906100"/>
            <a:ext cx="650606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Евтушенко И. В. , 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Чернышкова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Е. В.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48848" y="2655465"/>
            <a:ext cx="6975593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</a:pP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Учебное пособие предназначено для детей с ограниченными возможностями здоровья и обеспечивает реализацию требований адаптированной основной общеобразовательной программы в предметной области «Искусство» в соответствии с ФГОС образования обучающихся с интеллектуальными нарушениями.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</a:pP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Содержание учебника направлено на формирование устойчивого интереса к музыке и развитие музыкальных способностей обучающихся. </a:t>
            </a:r>
            <a:endParaRPr lang="ru-RU" sz="1400" dirty="0" smtClean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</a:pPr>
            <a:r>
              <a:rPr lang="ru-RU" sz="1400" dirty="0" smtClean="0">
                <a:ea typeface="Open Sans Light" panose="020B0306030504020204" pitchFamily="34" charset="0"/>
                <a:cs typeface="Open Sans Light" panose="020B0306030504020204" pitchFamily="34" charset="0"/>
              </a:rPr>
              <a:t>В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третьем классе дети продолжают овладевать различными видами музыкальной деятельности: </a:t>
            </a:r>
            <a:endParaRPr lang="ru-RU" sz="1400" dirty="0" smtClean="0"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§"/>
            </a:pPr>
            <a:r>
              <a:rPr lang="ru-RU" sz="1400" dirty="0"/>
              <a:t>учатся хоровому и сольному пению, правильному интонированию и передаче ритмического рисунка; </a:t>
            </a:r>
          </a:p>
          <a:p>
            <a:pPr marL="742950" lvl="1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§"/>
            </a:pPr>
            <a:r>
              <a:rPr lang="ru-RU" sz="1400" dirty="0"/>
              <a:t>слушают и определяют характер разнообразных по содержанию музыкальных произведений; </a:t>
            </a:r>
          </a:p>
          <a:p>
            <a:pPr marL="742950" lvl="1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§"/>
            </a:pPr>
            <a:r>
              <a:rPr lang="ru-RU" sz="1400" dirty="0"/>
              <a:t>знакомятся с музыкальными инструментами и их звучанием.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8848" y="1635222"/>
            <a:ext cx="7596189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Музыка. 3 класс. (для обучающихся с интеллектуальными нарушениями). Учебное пособие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952" y="5949950"/>
            <a:ext cx="2965237" cy="626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/>
              <a:t>Код: </a:t>
            </a:r>
            <a:r>
              <a:rPr lang="ru-RU" b="0" dirty="0" smtClean="0"/>
              <a:t>40-1622-01</a:t>
            </a:r>
          </a:p>
          <a:p>
            <a:r>
              <a:rPr lang="ru-RU" dirty="0" smtClean="0"/>
              <a:t>Параметры</a:t>
            </a:r>
            <a:r>
              <a:rPr lang="ru-RU" dirty="0"/>
              <a:t>: </a:t>
            </a:r>
            <a:r>
              <a:rPr lang="ru-RU" b="0" dirty="0"/>
              <a:t>84</a:t>
            </a:r>
            <a:r>
              <a:rPr lang="ru-RU" b="0" dirty="0">
                <a:sym typeface="Wingdings 2" panose="05020102010507070707" pitchFamily="18" charset="2"/>
              </a:rPr>
              <a:t></a:t>
            </a:r>
            <a:r>
              <a:rPr lang="ru-RU" b="0" dirty="0"/>
              <a:t>108 1/16 , </a:t>
            </a:r>
          </a:p>
          <a:p>
            <a:r>
              <a:rPr lang="ru-RU" b="0" dirty="0"/>
              <a:t>96 стр., </a:t>
            </a:r>
            <a:r>
              <a:rPr lang="ru-RU" b="0" dirty="0" smtClean="0"/>
              <a:t>4 краски</a:t>
            </a:r>
            <a:endParaRPr lang="ru-RU" b="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7" y="1678334"/>
            <a:ext cx="2714368" cy="358329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07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7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073" y="303423"/>
            <a:ext cx="11322947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Линия УМК: «</a:t>
            </a:r>
            <a: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Музыка» </a:t>
            </a:r>
            <a:r>
              <a:rPr kumimoji="0" lang="ru-RU" sz="32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(</a:t>
            </a:r>
            <a: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1‒4 </a:t>
            </a:r>
            <a:r>
              <a:rPr kumimoji="0" lang="ru-RU" sz="32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классы) </a:t>
            </a:r>
            <a: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/>
            </a:r>
            <a:b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</a:br>
            <a: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(</a:t>
            </a:r>
            <a:r>
              <a:rPr kumimoji="0" lang="ru-RU" sz="32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для обучающихся с интеллектуальными нарушениями)»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648848" y="2382838"/>
            <a:ext cx="6975593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</a:pPr>
            <a:r>
              <a:rPr lang="ru-RU" sz="1400" dirty="0"/>
              <a:t>Содержание пособия направлено на формирование положительной мотивации к занятиям различными видами музыкальной деятельности и готовности к практическому применению приобретённого музыкального опыта в различных социокультурных проектах. </a:t>
            </a:r>
          </a:p>
          <a:p>
            <a:pPr marL="285750" lvl="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</a:pPr>
            <a:r>
              <a:rPr lang="ru-RU" sz="1400" dirty="0"/>
              <a:t>В четвёртом классе дети:</a:t>
            </a:r>
          </a:p>
          <a:p>
            <a:pPr marL="534988" lvl="0" indent="-173038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овладевают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навыками самостоятельного исполнения разученных песен, как с инструментальным сопровождением, так и без него; </a:t>
            </a:r>
            <a:endParaRPr lang="ru-RU" sz="1400" dirty="0" smtClean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534988" lvl="0" indent="-173038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приобретают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умение сольного и хорового пения с соблюдением требований художественного исполнения, с учётом темпо-ритмических особенностей музыки, её динамических оттенков; </a:t>
            </a:r>
            <a:endParaRPr lang="ru-RU" sz="1400" dirty="0" smtClean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534988" lvl="0" indent="-173038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знакомятся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 различными музыкальными инструментами и их звучанием, с основными средствами музыкальной выразительности, с особенностями мелодического голосоведения; </a:t>
            </a:r>
            <a:endParaRPr lang="ru-RU" sz="1400" dirty="0" smtClean="0">
              <a:solidFill>
                <a:prstClr val="black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534988" lvl="0" indent="-173038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учатся </a:t>
            </a:r>
            <a:r>
              <a:rPr lang="ru-RU" sz="1400" dirty="0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различать разнообразные по характеру и звучанию песни, марши, танцы, получают элементарные представления о многофункциональности музыки.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48848" y="1635222"/>
            <a:ext cx="7596189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Музыка.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4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класс. (для обучающихся с интеллектуальными нарушениями). Учебное пособие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952" y="5949950"/>
            <a:ext cx="2965237" cy="626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Код: </a:t>
            </a:r>
            <a:r>
              <a:rPr lang="ru-RU" b="0" dirty="0" smtClean="0"/>
              <a:t>40-1623-01</a:t>
            </a:r>
          </a:p>
          <a:p>
            <a:pPr lvl="0"/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Параметры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84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sym typeface="Wingdings 2" panose="05020102010507070707" pitchFamily="18" charset="2"/>
              </a:rPr>
              <a:t>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108 1/16 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96 стр.,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 краски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32" y="1661893"/>
            <a:ext cx="2677717" cy="353491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648848" y="1906100"/>
            <a:ext cx="650606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Евтушенко И. В. , 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Чернышкова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Е. В. </a:t>
            </a:r>
          </a:p>
        </p:txBody>
      </p:sp>
    </p:spTree>
    <p:extLst>
      <p:ext uri="{BB962C8B-B14F-4D97-AF65-F5344CB8AC3E}">
        <p14:creationId xmlns:p14="http://schemas.microsoft.com/office/powerpoint/2010/main" val="346843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5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073" y="302270"/>
            <a:ext cx="11322947" cy="6980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Линия УМК: </a:t>
            </a:r>
            <a:r>
              <a:rPr kumimoji="0" lang="ru-RU" sz="28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«Технология</a:t>
            </a:r>
            <a:r>
              <a:rPr kumimoji="0" lang="ru-RU" sz="28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. Цветоводство и декоративное </a:t>
            </a:r>
            <a:r>
              <a:rPr kumimoji="0" lang="ru-RU" sz="28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садоводство».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(</a:t>
            </a:r>
            <a:r>
              <a:rPr kumimoji="0" lang="ru-RU" sz="2800" b="1" i="0" u="none" strike="noStrike" kern="1200" cap="none" spc="-40" normalizeH="0" baseline="0" noProof="0" dirty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для обучающихся с интеллектуальными нарушениями</a:t>
            </a:r>
            <a:r>
              <a:rPr kumimoji="0" lang="ru-RU" sz="28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Calibri"/>
              </a:rPr>
              <a:t>)</a:t>
            </a:r>
            <a:endParaRPr kumimoji="0" lang="ru-RU" sz="2800" b="1" i="0" u="none" strike="noStrike" kern="1200" cap="none" spc="-40" normalizeH="0" baseline="0" noProof="0" dirty="0">
              <a:ln>
                <a:noFill/>
              </a:ln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effectLst/>
              <a:uLnTx/>
              <a:uFillTx/>
              <a:latin typeface="Calibri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2913" y="5949950"/>
            <a:ext cx="2965237" cy="626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prstClr val="black"/>
                </a:solidFill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Код: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40-1624-01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Параметры: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70*90/16,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208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стр.,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 краски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24935" y="1994443"/>
            <a:ext cx="650606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Н. М. Карман, Г. Г.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Зак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24936" y="2440641"/>
            <a:ext cx="70511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Учебное пособие предназначено для детей с ограниченными возможностями здоровья и обеспечивает реализацию требований адаптированной основной общеобразовательной программы в предметной области «Технологии» в соответствии с ФГОС образования обучающихся с интеллектуальными нарушениями.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Содержание пособия имеет практико-ориентированную направленность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 Учащиеся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познакомятся с благоустройством участков с зелёными насаждениями и различными видами садовых дорожек, узнают о классификации цветковых растений и различных видах удобрений, изучат новые растения.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кабинете-мастерской учащиеся продолжат работу с комнатными растениями, познакомятся с различными видами размножения растений, научатся выращивать рассаду однолетних цветочных растений.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SzPct val="66000"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Знания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и навыки, полученные на занятиях по цветоводству и декоративному садоводству, пригодятся учащимся в повседневной жизни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24935" y="1517389"/>
            <a:ext cx="6506065" cy="477054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/>
                <a:ea typeface="Open Sans Light" panose="020B0306030504020204" pitchFamily="34" charset="0"/>
                <a:cs typeface="Open Sans Light" panose="020B0306030504020204" pitchFamily="34" charset="0"/>
              </a:rPr>
              <a:t>Технология. Цветоводство и декоративное садоводство. 7 класс (для обучающихся с интеллектуальными нарушениями). Учебное пособие</a:t>
            </a:r>
          </a:p>
        </p:txBody>
      </p:sp>
      <p:pic>
        <p:nvPicPr>
          <p:cNvPr id="12" name="Рисунок 11" descr="Y:\Мои файлы\Маша\Цветоводство\7 класс\TehnoCvet__7_cover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9" y="1596888"/>
            <a:ext cx="3088680" cy="370032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73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sfz2C1qJMSUX3vhOgG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17814</TotalTime>
  <Words>932</Words>
  <Application>Microsoft Office PowerPoint</Application>
  <PresentationFormat>Широкоэкранный</PresentationFormat>
  <Paragraphs>105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Open Sans Light</vt:lpstr>
      <vt:lpstr>Wingdings</vt:lpstr>
      <vt:lpstr>Wingdings 2</vt:lpstr>
      <vt:lpstr>Тема Office</vt:lpstr>
      <vt:lpstr>5_Тема Office</vt:lpstr>
      <vt:lpstr>Слайд think-cell</vt:lpstr>
      <vt:lpstr>НОВИНКИ МАЯ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Шинко Елена Юрьевна</cp:lastModifiedBy>
  <cp:revision>1157</cp:revision>
  <cp:lastPrinted>2021-03-09T13:01:30Z</cp:lastPrinted>
  <dcterms:created xsi:type="dcterms:W3CDTF">2018-07-24T05:59:49Z</dcterms:created>
  <dcterms:modified xsi:type="dcterms:W3CDTF">2021-04-30T08:49:14Z</dcterms:modified>
</cp:coreProperties>
</file>