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656" r:id="rId3"/>
    <p:sldId id="906" r:id="rId4"/>
    <p:sldId id="899" r:id="rId5"/>
    <p:sldId id="900" r:id="rId6"/>
    <p:sldId id="901" r:id="rId7"/>
    <p:sldId id="902" r:id="rId8"/>
    <p:sldId id="903" r:id="rId9"/>
  </p:sldIdLst>
  <p:sldSz cx="12192000" cy="6858000"/>
  <p:notesSz cx="6805613" cy="99441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279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355" userDrawn="1">
          <p15:clr>
            <a:srgbClr val="A4A3A4"/>
          </p15:clr>
        </p15:guide>
        <p15:guide id="6" orient="horz" pos="3203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1525" userDrawn="1">
          <p15:clr>
            <a:srgbClr val="A4A3A4"/>
          </p15:clr>
        </p15:guide>
        <p15:guide id="9" pos="1980" userDrawn="1">
          <p15:clr>
            <a:srgbClr val="A4A3A4"/>
          </p15:clr>
        </p15:guide>
        <p15:guide id="10" orient="horz" pos="1003" userDrawn="1">
          <p15:clr>
            <a:srgbClr val="A4A3A4"/>
          </p15:clr>
        </p15:guide>
        <p15:guide id="11" orient="horz" pos="550" userDrawn="1">
          <p15:clr>
            <a:srgbClr val="A4A3A4"/>
          </p15:clr>
        </p15:guide>
        <p15:guide id="13" pos="2593" userDrawn="1">
          <p15:clr>
            <a:srgbClr val="A4A3A4"/>
          </p15:clr>
        </p15:guide>
        <p15:guide id="14" orient="horz" pos="187" userDrawn="1">
          <p15:clr>
            <a:srgbClr val="A4A3A4"/>
          </p15:clr>
        </p15:guide>
        <p15:guide id="15" orient="horz" pos="15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" initials="v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8"/>
    <a:srgbClr val="6D86C4"/>
    <a:srgbClr val="345DAE"/>
    <a:srgbClr val="FF4747"/>
    <a:srgbClr val="2D2B8D"/>
    <a:srgbClr val="008F96"/>
    <a:srgbClr val="3D9FBD"/>
    <a:srgbClr val="CBD6F1"/>
    <a:srgbClr val="5A4888"/>
    <a:srgbClr val="2947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6" autoAdjust="0"/>
    <p:restoredTop sz="96408" autoAdjust="0"/>
  </p:normalViewPr>
  <p:slideViewPr>
    <p:cSldViewPr snapToGrid="0">
      <p:cViewPr varScale="1">
        <p:scale>
          <a:sx n="115" d="100"/>
          <a:sy n="115" d="100"/>
        </p:scale>
        <p:origin x="402" y="108"/>
      </p:cViewPr>
      <p:guideLst>
        <p:guide pos="279"/>
        <p:guide pos="3840"/>
        <p:guide pos="7355"/>
        <p:guide orient="horz" pos="3203"/>
        <p:guide orient="horz" pos="3748"/>
        <p:guide orient="horz" pos="1525"/>
        <p:guide pos="1980"/>
        <p:guide orient="horz" pos="1003"/>
        <p:guide orient="horz" pos="550"/>
        <p:guide pos="2593"/>
        <p:guide orient="horz" pos="187"/>
        <p:guide orient="horz" pos="1502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18174"/>
    </p:cViewPr>
  </p:sorterViewPr>
  <p:notesViewPr>
    <p:cSldViewPr snapToGrid="0">
      <p:cViewPr>
        <p:scale>
          <a:sx n="130" d="100"/>
          <a:sy n="130" d="100"/>
        </p:scale>
        <p:origin x="192" y="-4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E0B01-5135-4C2C-8993-28414D4B3686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4D61-2BC5-456A-87AC-0423C80EC8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953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3"/>
            <a:ext cx="2949099" cy="49893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488621D-33F7-43DA-9DA1-6B62CCF928AF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3" y="4785598"/>
            <a:ext cx="5444490" cy="3915489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9447256E-483B-4BC1-BFF8-D2418426C52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363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47256E-483B-4BC1-BFF8-D2418426C52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197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717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909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249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46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287970"/>
            <a:endParaRPr lang="en-US" sz="120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7256E-483B-4BC1-BFF8-D2418426C52D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0215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8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85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4917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5B73E46-0FBB-4229-8CBB-09B80B167E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7785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557EA-3183-4660-8887-18C9CD5B6E02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287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AF90D3-F678-4AA2-BC13-F0EC35626B6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3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7AC885-7A1B-43F1-B6BC-ED1A2B1ACC3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3160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E4AC57-9A0D-4DE7-838A-D5602519448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458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0E761-F77E-4A44-9560-BCDED5BAEA7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4868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EF47A-FFA2-487B-BADC-239AA6539AA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9526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47C012-AF97-4E12-B15C-9F146888FEC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710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75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83B024-6757-4AF0-8BCF-365FC435FEB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574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8878E5-7E8C-468C-B0D8-54E5FDFA2C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5241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26D4D7-FBB8-45CF-B201-8D5D147BA64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80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8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0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495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73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73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88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5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406836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EBC3-1554-42AE-B388-EFCB1C77785B}" type="datetimeFigureOut">
              <a:rPr lang="ru-RU" smtClean="0"/>
              <a:pPr/>
              <a:t>24.06.2021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9B150-16F9-4654-A9FF-3F04349E5D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63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 hidden="1">
            <a:extLst>
              <a:ext uri="{FF2B5EF4-FFF2-40B4-BE49-F238E27FC236}">
                <a16:creationId xmlns:a16="http://schemas.microsoft.com/office/drawing/2014/main" id="{336A5C21-8560-4361-BC34-8E7691E5DE3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608" name="Слайд think-cell" r:id="rId16" imgW="359" imgH="360" progId="TCLayout.ActiveDocument.1">
                  <p:embed/>
                </p:oleObj>
              </mc:Choice>
              <mc:Fallback>
                <p:oleObj name="Слайд think-cell" r:id="rId16" imgW="359" imgH="360" progId="TCLayout.ActiveDocument.1">
                  <p:embed/>
                  <p:pic>
                    <p:nvPicPr>
                      <p:cNvPr id="8" name="Объект 7" hidden="1">
                        <a:extLst>
                          <a:ext uri="{FF2B5EF4-FFF2-40B4-BE49-F238E27FC236}">
                            <a16:creationId xmlns:a16="http://schemas.microsoft.com/office/drawing/2014/main" id="{336A5C21-8560-4361-BC34-8E7691E5DE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>
            <a:extLst>
              <a:ext uri="{FF2B5EF4-FFF2-40B4-BE49-F238E27FC236}">
                <a16:creationId xmlns:a16="http://schemas.microsoft.com/office/drawing/2014/main" id="{C09A8BCA-0AC5-4653-AE0C-127E1ECAA6AD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20AD9F-A03A-4659-8941-6477DDD5F1F7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24.06.2021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B9B150-16F9-4654-A9FF-3F04349E5D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295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jpe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4.jpeg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5.png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6.jpeg"/><Relationship Id="rId2" Type="http://schemas.openxmlformats.org/officeDocument/2006/relationships/tags" Target="../tags/tag1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jpeg"/><Relationship Id="rId2" Type="http://schemas.openxmlformats.org/officeDocument/2006/relationships/tags" Target="../tags/tag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6.xml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11" Type="http://schemas.openxmlformats.org/officeDocument/2006/relationships/image" Target="../media/image14.jpeg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jpeg"/><Relationship Id="rId4" Type="http://schemas.openxmlformats.org/officeDocument/2006/relationships/notesSlide" Target="../notesSlides/notesSlide7.xml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id="{F28B5AF9-254C-449F-805A-200563AB240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13" name="Слайд think-cell" r:id="rId6" imgW="359" imgH="360" progId="TCLayout.ActiveDocument.1">
                  <p:embed/>
                </p:oleObj>
              </mc:Choice>
              <mc:Fallback>
                <p:oleObj name="Слайд think-cell" r:id="rId6" imgW="359" imgH="360" progId="TCLayout.ActiveDocument.1">
                  <p:embed/>
                  <p:pic>
                    <p:nvPicPr>
                      <p:cNvPr id="7" name="Объект 6" hidden="1">
                        <a:extLst>
                          <a:ext uri="{FF2B5EF4-FFF2-40B4-BE49-F238E27FC236}">
                            <a16:creationId xmlns:a16="http://schemas.microsoft.com/office/drawing/2014/main" id="{F28B5AF9-254C-449F-805A-200563AB24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 hidden="1">
            <a:extLst>
              <a:ext uri="{FF2B5EF4-FFF2-40B4-BE49-F238E27FC236}">
                <a16:creationId xmlns:a16="http://schemas.microsoft.com/office/drawing/2014/main" id="{D7EC1761-6312-4AB4-8DAC-F08C2EC72D3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ru-RU" sz="54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  <a:sym typeface="Open Sans Light" panose="020B0306030504020204" pitchFamily="34" charset="0"/>
            </a:endParaRPr>
          </a:p>
        </p:txBody>
      </p:sp>
      <p:pic>
        <p:nvPicPr>
          <p:cNvPr id="6" name="Рисунок 5" descr="000356.jpg"/>
          <p:cNvPicPr>
            <a:picLocks noChangeAspect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81" b="8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63DCCC5-C5C7-4939-A893-4A4DB73304DC}"/>
              </a:ext>
            </a:extLst>
          </p:cNvPr>
          <p:cNvSpPr/>
          <p:nvPr/>
        </p:nvSpPr>
        <p:spPr>
          <a:xfrm rot="10800000"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00B0F0">
                  <a:alpha val="70000"/>
                </a:srgbClr>
              </a:gs>
              <a:gs pos="88000">
                <a:srgbClr val="2D2B8D">
                  <a:alpha val="70000"/>
                </a:srgb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5738" y="2639553"/>
            <a:ext cx="10216392" cy="789447"/>
          </a:xfrm>
        </p:spPr>
        <p:txBody>
          <a:bodyPr lIns="0" tIns="0" rIns="0" bIns="0">
            <a:spAutoFit/>
          </a:bodyPr>
          <a:lstStyle/>
          <a:p>
            <a:pPr algn="l">
              <a:lnSpc>
                <a:spcPct val="95000"/>
              </a:lnSpc>
            </a:pPr>
            <a:r>
              <a:rPr lang="ru-RU" sz="5400" dirty="0" smtClean="0">
                <a:solidFill>
                  <a:schemeClr val="bg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НОВИНКИ ИЮЛЯ 2021</a:t>
            </a:r>
            <a:endParaRPr lang="ru-RU" sz="5400" dirty="0">
              <a:solidFill>
                <a:schemeClr val="bg1"/>
              </a:solidFill>
              <a:latin typeface="+mn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8" name="AutoShape 4"/>
          <p:cNvSpPr>
            <a:spLocks noChangeAspect="1" noChangeArrowheads="1" noTextEdit="1"/>
          </p:cNvSpPr>
          <p:nvPr/>
        </p:nvSpPr>
        <p:spPr bwMode="auto">
          <a:xfrm>
            <a:off x="10099577" y="300997"/>
            <a:ext cx="1500931" cy="51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C5B8FA12-8F11-450D-B1D4-14C77A453207}"/>
              </a:ext>
            </a:extLst>
          </p:cNvPr>
          <p:cNvGrpSpPr/>
          <p:nvPr/>
        </p:nvGrpSpPr>
        <p:grpSpPr>
          <a:xfrm>
            <a:off x="9480931" y="5602514"/>
            <a:ext cx="2131199" cy="736914"/>
            <a:chOff x="10099577" y="300997"/>
            <a:chExt cx="1512553" cy="523002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0104558" y="546724"/>
              <a:ext cx="576131" cy="33206"/>
            </a:xfrm>
            <a:custGeom>
              <a:avLst/>
              <a:gdLst/>
              <a:ahLst/>
              <a:cxnLst>
                <a:cxn ang="0">
                  <a:pos x="1505" y="0"/>
                </a:cxn>
                <a:cxn ang="0">
                  <a:pos x="0" y="0"/>
                </a:cxn>
                <a:cxn ang="0">
                  <a:pos x="0" y="84"/>
                </a:cxn>
                <a:cxn ang="0">
                  <a:pos x="1509" y="84"/>
                </a:cxn>
                <a:cxn ang="0">
                  <a:pos x="1505" y="0"/>
                </a:cxn>
              </a:cxnLst>
              <a:rect l="0" t="0" r="r" b="b"/>
              <a:pathLst>
                <a:path w="1509" h="84">
                  <a:moveTo>
                    <a:pt x="1505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1509" y="84"/>
                  </a:lnTo>
                  <a:lnTo>
                    <a:pt x="150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1029357" y="546724"/>
              <a:ext cx="576131" cy="33206"/>
            </a:xfrm>
            <a:custGeom>
              <a:avLst/>
              <a:gdLst/>
              <a:ahLst/>
              <a:cxnLst>
                <a:cxn ang="0">
                  <a:pos x="1510" y="0"/>
                </a:cxn>
                <a:cxn ang="0">
                  <a:pos x="9" y="0"/>
                </a:cxn>
                <a:cxn ang="0">
                  <a:pos x="0" y="84"/>
                </a:cxn>
                <a:cxn ang="0">
                  <a:pos x="1510" y="84"/>
                </a:cxn>
                <a:cxn ang="0">
                  <a:pos x="1510" y="0"/>
                </a:cxn>
              </a:cxnLst>
              <a:rect l="0" t="0" r="r" b="b"/>
              <a:pathLst>
                <a:path w="1510" h="84">
                  <a:moveTo>
                    <a:pt x="1510" y="0"/>
                  </a:moveTo>
                  <a:lnTo>
                    <a:pt x="9" y="0"/>
                  </a:lnTo>
                  <a:lnTo>
                    <a:pt x="0" y="84"/>
                  </a:lnTo>
                  <a:lnTo>
                    <a:pt x="1510" y="84"/>
                  </a:lnTo>
                  <a:lnTo>
                    <a:pt x="151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10099577" y="666268"/>
              <a:ext cx="131166" cy="122864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8" y="309"/>
                </a:cxn>
                <a:cxn ang="0">
                  <a:pos x="148" y="292"/>
                </a:cxn>
                <a:cxn ang="0">
                  <a:pos x="106" y="283"/>
                </a:cxn>
                <a:cxn ang="0">
                  <a:pos x="106" y="30"/>
                </a:cxn>
                <a:cxn ang="0">
                  <a:pos x="232" y="30"/>
                </a:cxn>
                <a:cxn ang="0">
                  <a:pos x="232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0" y="0"/>
                </a:cxn>
                <a:cxn ang="0">
                  <a:pos x="0" y="17"/>
                </a:cxn>
              </a:cxnLst>
              <a:rect l="0" t="0" r="r" b="b"/>
              <a:pathLst>
                <a:path w="342" h="309">
                  <a:moveTo>
                    <a:pt x="0" y="17"/>
                  </a:move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8" y="309"/>
                  </a:lnTo>
                  <a:lnTo>
                    <a:pt x="148" y="292"/>
                  </a:lnTo>
                  <a:lnTo>
                    <a:pt x="106" y="283"/>
                  </a:lnTo>
                  <a:lnTo>
                    <a:pt x="106" y="30"/>
                  </a:lnTo>
                  <a:lnTo>
                    <a:pt x="232" y="30"/>
                  </a:lnTo>
                  <a:lnTo>
                    <a:pt x="232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2" name="Freeform 9"/>
            <p:cNvSpPr>
              <a:spLocks noEditPoints="1"/>
            </p:cNvSpPr>
            <p:nvPr/>
          </p:nvSpPr>
          <p:spPr bwMode="auto">
            <a:xfrm>
              <a:off x="10253987" y="666268"/>
              <a:ext cx="89658" cy="122864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39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39" y="309"/>
                </a:cxn>
                <a:cxn ang="0">
                  <a:pos x="156" y="309"/>
                </a:cxn>
                <a:cxn ang="0">
                  <a:pos x="156" y="292"/>
                </a:cxn>
                <a:cxn ang="0">
                  <a:pos x="139" y="288"/>
                </a:cxn>
                <a:cxn ang="0">
                  <a:pos x="101" y="283"/>
                </a:cxn>
                <a:cxn ang="0">
                  <a:pos x="101" y="178"/>
                </a:cxn>
                <a:cxn ang="0">
                  <a:pos x="127" y="178"/>
                </a:cxn>
                <a:cxn ang="0">
                  <a:pos x="139" y="178"/>
                </a:cxn>
                <a:cxn ang="0">
                  <a:pos x="236" y="81"/>
                </a:cxn>
                <a:cxn ang="0">
                  <a:pos x="148" y="0"/>
                </a:cxn>
                <a:cxn ang="0">
                  <a:pos x="139" y="161"/>
                </a:cxn>
                <a:cxn ang="0">
                  <a:pos x="139" y="161"/>
                </a:cxn>
                <a:cxn ang="0">
                  <a:pos x="118" y="161"/>
                </a:cxn>
                <a:cxn ang="0">
                  <a:pos x="101" y="161"/>
                </a:cxn>
                <a:cxn ang="0">
                  <a:pos x="101" y="21"/>
                </a:cxn>
                <a:cxn ang="0">
                  <a:pos x="118" y="21"/>
                </a:cxn>
                <a:cxn ang="0">
                  <a:pos x="139" y="26"/>
                </a:cxn>
                <a:cxn ang="0">
                  <a:pos x="173" y="93"/>
                </a:cxn>
                <a:cxn ang="0">
                  <a:pos x="139" y="161"/>
                </a:cxn>
              </a:cxnLst>
              <a:rect l="0" t="0" r="r" b="b"/>
              <a:pathLst>
                <a:path w="236" h="309">
                  <a:moveTo>
                    <a:pt x="148" y="0"/>
                  </a:moveTo>
                  <a:lnTo>
                    <a:pt x="139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39" y="309"/>
                  </a:lnTo>
                  <a:lnTo>
                    <a:pt x="156" y="309"/>
                  </a:lnTo>
                  <a:lnTo>
                    <a:pt x="156" y="292"/>
                  </a:lnTo>
                  <a:lnTo>
                    <a:pt x="139" y="288"/>
                  </a:lnTo>
                  <a:lnTo>
                    <a:pt x="101" y="283"/>
                  </a:lnTo>
                  <a:lnTo>
                    <a:pt x="101" y="178"/>
                  </a:lnTo>
                  <a:lnTo>
                    <a:pt x="127" y="178"/>
                  </a:lnTo>
                  <a:lnTo>
                    <a:pt x="139" y="178"/>
                  </a:lnTo>
                  <a:cubicBezTo>
                    <a:pt x="203" y="174"/>
                    <a:pt x="236" y="144"/>
                    <a:pt x="236" y="81"/>
                  </a:cubicBezTo>
                  <a:cubicBezTo>
                    <a:pt x="236" y="26"/>
                    <a:pt x="198" y="0"/>
                    <a:pt x="148" y="0"/>
                  </a:cubicBezTo>
                  <a:close/>
                  <a:moveTo>
                    <a:pt x="139" y="161"/>
                  </a:moveTo>
                  <a:lnTo>
                    <a:pt x="139" y="161"/>
                  </a:lnTo>
                  <a:lnTo>
                    <a:pt x="118" y="161"/>
                  </a:lnTo>
                  <a:lnTo>
                    <a:pt x="101" y="161"/>
                  </a:lnTo>
                  <a:lnTo>
                    <a:pt x="101" y="21"/>
                  </a:lnTo>
                  <a:lnTo>
                    <a:pt x="118" y="21"/>
                  </a:lnTo>
                  <a:cubicBezTo>
                    <a:pt x="122" y="21"/>
                    <a:pt x="131" y="21"/>
                    <a:pt x="139" y="26"/>
                  </a:cubicBezTo>
                  <a:cubicBezTo>
                    <a:pt x="156" y="30"/>
                    <a:pt x="173" y="51"/>
                    <a:pt x="173" y="93"/>
                  </a:cubicBezTo>
                  <a:cubicBezTo>
                    <a:pt x="173" y="123"/>
                    <a:pt x="165" y="152"/>
                    <a:pt x="139" y="16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/>
          </p:nvSpPr>
          <p:spPr bwMode="auto">
            <a:xfrm>
              <a:off x="10368549" y="664607"/>
              <a:ext cx="121204" cy="126184"/>
            </a:xfrm>
            <a:custGeom>
              <a:avLst/>
              <a:gdLst/>
              <a:ahLst/>
              <a:cxnLst>
                <a:cxn ang="0">
                  <a:pos x="160" y="0"/>
                </a:cxn>
                <a:cxn ang="0">
                  <a:pos x="156" y="0"/>
                </a:cxn>
                <a:cxn ang="0">
                  <a:pos x="0" y="156"/>
                </a:cxn>
                <a:cxn ang="0">
                  <a:pos x="156" y="317"/>
                </a:cxn>
                <a:cxn ang="0">
                  <a:pos x="160" y="317"/>
                </a:cxn>
                <a:cxn ang="0">
                  <a:pos x="317" y="156"/>
                </a:cxn>
                <a:cxn ang="0">
                  <a:pos x="160" y="0"/>
                </a:cxn>
                <a:cxn ang="0">
                  <a:pos x="160" y="300"/>
                </a:cxn>
                <a:cxn ang="0">
                  <a:pos x="160" y="300"/>
                </a:cxn>
                <a:cxn ang="0">
                  <a:pos x="156" y="300"/>
                </a:cxn>
                <a:cxn ang="0">
                  <a:pos x="72" y="148"/>
                </a:cxn>
                <a:cxn ang="0">
                  <a:pos x="156" y="17"/>
                </a:cxn>
                <a:cxn ang="0">
                  <a:pos x="245" y="169"/>
                </a:cxn>
                <a:cxn ang="0">
                  <a:pos x="160" y="300"/>
                </a:cxn>
              </a:cxnLst>
              <a:rect l="0" t="0" r="r" b="b"/>
              <a:pathLst>
                <a:path w="317" h="317">
                  <a:moveTo>
                    <a:pt x="160" y="0"/>
                  </a:moveTo>
                  <a:lnTo>
                    <a:pt x="156" y="0"/>
                  </a:lnTo>
                  <a:cubicBezTo>
                    <a:pt x="55" y="0"/>
                    <a:pt x="0" y="55"/>
                    <a:pt x="0" y="156"/>
                  </a:cubicBezTo>
                  <a:cubicBezTo>
                    <a:pt x="0" y="262"/>
                    <a:pt x="55" y="317"/>
                    <a:pt x="156" y="317"/>
                  </a:cubicBezTo>
                  <a:lnTo>
                    <a:pt x="160" y="317"/>
                  </a:lnTo>
                  <a:cubicBezTo>
                    <a:pt x="258" y="317"/>
                    <a:pt x="317" y="262"/>
                    <a:pt x="317" y="156"/>
                  </a:cubicBezTo>
                  <a:cubicBezTo>
                    <a:pt x="317" y="55"/>
                    <a:pt x="262" y="0"/>
                    <a:pt x="160" y="0"/>
                  </a:cubicBezTo>
                  <a:close/>
                  <a:moveTo>
                    <a:pt x="160" y="300"/>
                  </a:moveTo>
                  <a:lnTo>
                    <a:pt x="160" y="300"/>
                  </a:lnTo>
                  <a:lnTo>
                    <a:pt x="156" y="300"/>
                  </a:lnTo>
                  <a:cubicBezTo>
                    <a:pt x="110" y="296"/>
                    <a:pt x="72" y="258"/>
                    <a:pt x="72" y="148"/>
                  </a:cubicBezTo>
                  <a:cubicBezTo>
                    <a:pt x="72" y="55"/>
                    <a:pt x="106" y="21"/>
                    <a:pt x="156" y="17"/>
                  </a:cubicBezTo>
                  <a:cubicBezTo>
                    <a:pt x="207" y="21"/>
                    <a:pt x="245" y="63"/>
                    <a:pt x="245" y="169"/>
                  </a:cubicBezTo>
                  <a:cubicBezTo>
                    <a:pt x="245" y="232"/>
                    <a:pt x="220" y="300"/>
                    <a:pt x="160" y="3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10517978" y="664607"/>
              <a:ext cx="111241" cy="126184"/>
            </a:xfrm>
            <a:custGeom>
              <a:avLst/>
              <a:gdLst/>
              <a:ahLst/>
              <a:cxnLst>
                <a:cxn ang="0">
                  <a:pos x="190" y="296"/>
                </a:cxn>
                <a:cxn ang="0">
                  <a:pos x="72" y="156"/>
                </a:cxn>
                <a:cxn ang="0">
                  <a:pos x="173" y="21"/>
                </a:cxn>
                <a:cxn ang="0">
                  <a:pos x="266" y="101"/>
                </a:cxn>
                <a:cxn ang="0">
                  <a:pos x="283" y="101"/>
                </a:cxn>
                <a:cxn ang="0">
                  <a:pos x="283" y="17"/>
                </a:cxn>
                <a:cxn ang="0">
                  <a:pos x="262" y="17"/>
                </a:cxn>
                <a:cxn ang="0">
                  <a:pos x="165" y="0"/>
                </a:cxn>
                <a:cxn ang="0">
                  <a:pos x="0" y="152"/>
                </a:cxn>
                <a:cxn ang="0">
                  <a:pos x="165" y="317"/>
                </a:cxn>
                <a:cxn ang="0">
                  <a:pos x="292" y="287"/>
                </a:cxn>
                <a:cxn ang="0">
                  <a:pos x="292" y="241"/>
                </a:cxn>
                <a:cxn ang="0">
                  <a:pos x="283" y="241"/>
                </a:cxn>
                <a:cxn ang="0">
                  <a:pos x="190" y="296"/>
                </a:cxn>
              </a:cxnLst>
              <a:rect l="0" t="0" r="r" b="b"/>
              <a:pathLst>
                <a:path w="292" h="317">
                  <a:moveTo>
                    <a:pt x="190" y="296"/>
                  </a:moveTo>
                  <a:cubicBezTo>
                    <a:pt x="114" y="296"/>
                    <a:pt x="72" y="224"/>
                    <a:pt x="72" y="156"/>
                  </a:cubicBezTo>
                  <a:cubicBezTo>
                    <a:pt x="72" y="80"/>
                    <a:pt x="110" y="21"/>
                    <a:pt x="173" y="21"/>
                  </a:cubicBezTo>
                  <a:cubicBezTo>
                    <a:pt x="224" y="21"/>
                    <a:pt x="258" y="51"/>
                    <a:pt x="266" y="101"/>
                  </a:cubicBezTo>
                  <a:lnTo>
                    <a:pt x="283" y="101"/>
                  </a:lnTo>
                  <a:lnTo>
                    <a:pt x="283" y="17"/>
                  </a:lnTo>
                  <a:lnTo>
                    <a:pt x="262" y="17"/>
                  </a:lnTo>
                  <a:cubicBezTo>
                    <a:pt x="233" y="8"/>
                    <a:pt x="199" y="0"/>
                    <a:pt x="165" y="0"/>
                  </a:cubicBezTo>
                  <a:cubicBezTo>
                    <a:pt x="76" y="0"/>
                    <a:pt x="0" y="47"/>
                    <a:pt x="0" y="152"/>
                  </a:cubicBezTo>
                  <a:cubicBezTo>
                    <a:pt x="0" y="254"/>
                    <a:pt x="68" y="317"/>
                    <a:pt x="165" y="317"/>
                  </a:cubicBezTo>
                  <a:cubicBezTo>
                    <a:pt x="237" y="317"/>
                    <a:pt x="262" y="300"/>
                    <a:pt x="292" y="287"/>
                  </a:cubicBezTo>
                  <a:lnTo>
                    <a:pt x="292" y="241"/>
                  </a:lnTo>
                  <a:lnTo>
                    <a:pt x="283" y="241"/>
                  </a:lnTo>
                  <a:cubicBezTo>
                    <a:pt x="271" y="279"/>
                    <a:pt x="228" y="296"/>
                    <a:pt x="190" y="2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5" name="Freeform 12"/>
            <p:cNvSpPr>
              <a:spLocks noEditPoints="1"/>
            </p:cNvSpPr>
            <p:nvPr/>
          </p:nvSpPr>
          <p:spPr bwMode="auto">
            <a:xfrm>
              <a:off x="10654125" y="666268"/>
              <a:ext cx="96299" cy="122864"/>
            </a:xfrm>
            <a:custGeom>
              <a:avLst/>
              <a:gdLst/>
              <a:ahLst/>
              <a:cxnLst>
                <a:cxn ang="0">
                  <a:pos x="174" y="148"/>
                </a:cxn>
                <a:cxn ang="0">
                  <a:pos x="174" y="144"/>
                </a:cxn>
                <a:cxn ang="0">
                  <a:pos x="241" y="72"/>
                </a:cxn>
                <a:cxn ang="0">
                  <a:pos x="14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40" y="309"/>
                </a:cxn>
                <a:cxn ang="0">
                  <a:pos x="148" y="309"/>
                </a:cxn>
                <a:cxn ang="0">
                  <a:pos x="254" y="228"/>
                </a:cxn>
                <a:cxn ang="0">
                  <a:pos x="174" y="148"/>
                </a:cxn>
                <a:cxn ang="0">
                  <a:pos x="102" y="21"/>
                </a:cxn>
                <a:cxn ang="0">
                  <a:pos x="102" y="21"/>
                </a:cxn>
                <a:cxn ang="0">
                  <a:pos x="140" y="26"/>
                </a:cxn>
                <a:cxn ang="0">
                  <a:pos x="174" y="81"/>
                </a:cxn>
                <a:cxn ang="0">
                  <a:pos x="140" y="136"/>
                </a:cxn>
                <a:cxn ang="0">
                  <a:pos x="127" y="140"/>
                </a:cxn>
                <a:cxn ang="0">
                  <a:pos x="102" y="140"/>
                </a:cxn>
                <a:cxn ang="0">
                  <a:pos x="102" y="21"/>
                </a:cxn>
                <a:cxn ang="0">
                  <a:pos x="140" y="288"/>
                </a:cxn>
                <a:cxn ang="0">
                  <a:pos x="140" y="288"/>
                </a:cxn>
                <a:cxn ang="0">
                  <a:pos x="102" y="271"/>
                </a:cxn>
                <a:cxn ang="0">
                  <a:pos x="102" y="157"/>
                </a:cxn>
                <a:cxn ang="0">
                  <a:pos x="127" y="157"/>
                </a:cxn>
                <a:cxn ang="0">
                  <a:pos x="140" y="157"/>
                </a:cxn>
                <a:cxn ang="0">
                  <a:pos x="190" y="228"/>
                </a:cxn>
                <a:cxn ang="0">
                  <a:pos x="140" y="288"/>
                </a:cxn>
              </a:cxnLst>
              <a:rect l="0" t="0" r="r" b="b"/>
              <a:pathLst>
                <a:path w="254" h="309">
                  <a:moveTo>
                    <a:pt x="174" y="148"/>
                  </a:moveTo>
                  <a:lnTo>
                    <a:pt x="174" y="144"/>
                  </a:lnTo>
                  <a:cubicBezTo>
                    <a:pt x="212" y="136"/>
                    <a:pt x="241" y="110"/>
                    <a:pt x="241" y="72"/>
                  </a:cubicBezTo>
                  <a:cubicBezTo>
                    <a:pt x="241" y="21"/>
                    <a:pt x="199" y="0"/>
                    <a:pt x="140" y="0"/>
                  </a:cubicBez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40" y="309"/>
                  </a:lnTo>
                  <a:lnTo>
                    <a:pt x="148" y="309"/>
                  </a:lnTo>
                  <a:cubicBezTo>
                    <a:pt x="207" y="309"/>
                    <a:pt x="254" y="279"/>
                    <a:pt x="254" y="228"/>
                  </a:cubicBezTo>
                  <a:cubicBezTo>
                    <a:pt x="254" y="174"/>
                    <a:pt x="224" y="152"/>
                    <a:pt x="174" y="148"/>
                  </a:cubicBezTo>
                  <a:close/>
                  <a:moveTo>
                    <a:pt x="102" y="21"/>
                  </a:moveTo>
                  <a:lnTo>
                    <a:pt x="102" y="21"/>
                  </a:lnTo>
                  <a:cubicBezTo>
                    <a:pt x="114" y="21"/>
                    <a:pt x="127" y="21"/>
                    <a:pt x="140" y="26"/>
                  </a:cubicBezTo>
                  <a:cubicBezTo>
                    <a:pt x="161" y="30"/>
                    <a:pt x="174" y="47"/>
                    <a:pt x="174" y="81"/>
                  </a:cubicBezTo>
                  <a:cubicBezTo>
                    <a:pt x="174" y="106"/>
                    <a:pt x="165" y="131"/>
                    <a:pt x="140" y="136"/>
                  </a:cubicBezTo>
                  <a:cubicBezTo>
                    <a:pt x="135" y="136"/>
                    <a:pt x="131" y="140"/>
                    <a:pt x="127" y="140"/>
                  </a:cubicBezTo>
                  <a:lnTo>
                    <a:pt x="102" y="140"/>
                  </a:lnTo>
                  <a:lnTo>
                    <a:pt x="102" y="21"/>
                  </a:lnTo>
                  <a:close/>
                  <a:moveTo>
                    <a:pt x="140" y="288"/>
                  </a:moveTo>
                  <a:lnTo>
                    <a:pt x="140" y="288"/>
                  </a:lnTo>
                  <a:cubicBezTo>
                    <a:pt x="123" y="288"/>
                    <a:pt x="110" y="279"/>
                    <a:pt x="102" y="271"/>
                  </a:cubicBezTo>
                  <a:lnTo>
                    <a:pt x="102" y="157"/>
                  </a:lnTo>
                  <a:lnTo>
                    <a:pt x="127" y="157"/>
                  </a:lnTo>
                  <a:lnTo>
                    <a:pt x="140" y="157"/>
                  </a:lnTo>
                  <a:cubicBezTo>
                    <a:pt x="174" y="165"/>
                    <a:pt x="190" y="190"/>
                    <a:pt x="190" y="228"/>
                  </a:cubicBezTo>
                  <a:cubicBezTo>
                    <a:pt x="190" y="262"/>
                    <a:pt x="174" y="288"/>
                    <a:pt x="140" y="2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0778649" y="666268"/>
              <a:ext cx="89658" cy="122864"/>
            </a:xfrm>
            <a:custGeom>
              <a:avLst/>
              <a:gdLst/>
              <a:ahLst/>
              <a:cxnLst>
                <a:cxn ang="0">
                  <a:pos x="199" y="279"/>
                </a:cxn>
                <a:cxn ang="0">
                  <a:pos x="101" y="279"/>
                </a:cxn>
                <a:cxn ang="0">
                  <a:pos x="101" y="157"/>
                </a:cxn>
                <a:cxn ang="0">
                  <a:pos x="156" y="157"/>
                </a:cxn>
                <a:cxn ang="0">
                  <a:pos x="169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69" y="93"/>
                </a:cxn>
                <a:cxn ang="0">
                  <a:pos x="156" y="136"/>
                </a:cxn>
                <a:cxn ang="0">
                  <a:pos x="101" y="136"/>
                </a:cxn>
                <a:cxn ang="0">
                  <a:pos x="101" y="30"/>
                </a:cxn>
                <a:cxn ang="0">
                  <a:pos x="194" y="30"/>
                </a:cxn>
                <a:cxn ang="0">
                  <a:pos x="207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4" y="309"/>
                </a:cxn>
                <a:cxn ang="0">
                  <a:pos x="237" y="220"/>
                </a:cxn>
                <a:cxn ang="0">
                  <a:pos x="220" y="220"/>
                </a:cxn>
                <a:cxn ang="0">
                  <a:pos x="199" y="279"/>
                </a:cxn>
              </a:cxnLst>
              <a:rect l="0" t="0" r="r" b="b"/>
              <a:pathLst>
                <a:path w="237" h="309">
                  <a:moveTo>
                    <a:pt x="199" y="279"/>
                  </a:moveTo>
                  <a:lnTo>
                    <a:pt x="101" y="279"/>
                  </a:lnTo>
                  <a:lnTo>
                    <a:pt x="101" y="157"/>
                  </a:lnTo>
                  <a:lnTo>
                    <a:pt x="156" y="157"/>
                  </a:lnTo>
                  <a:lnTo>
                    <a:pt x="169" y="199"/>
                  </a:lnTo>
                  <a:lnTo>
                    <a:pt x="186" y="199"/>
                  </a:lnTo>
                  <a:cubicBezTo>
                    <a:pt x="182" y="182"/>
                    <a:pt x="182" y="165"/>
                    <a:pt x="182" y="144"/>
                  </a:cubicBezTo>
                  <a:cubicBezTo>
                    <a:pt x="182" y="127"/>
                    <a:pt x="182" y="110"/>
                    <a:pt x="186" y="93"/>
                  </a:cubicBezTo>
                  <a:lnTo>
                    <a:pt x="169" y="93"/>
                  </a:lnTo>
                  <a:lnTo>
                    <a:pt x="156" y="136"/>
                  </a:lnTo>
                  <a:lnTo>
                    <a:pt x="101" y="136"/>
                  </a:lnTo>
                  <a:lnTo>
                    <a:pt x="101" y="30"/>
                  </a:lnTo>
                  <a:lnTo>
                    <a:pt x="194" y="30"/>
                  </a:lnTo>
                  <a:lnTo>
                    <a:pt x="207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203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4" y="309"/>
                  </a:lnTo>
                  <a:lnTo>
                    <a:pt x="237" y="220"/>
                  </a:lnTo>
                  <a:lnTo>
                    <a:pt x="220" y="220"/>
                  </a:lnTo>
                  <a:lnTo>
                    <a:pt x="199" y="27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10893211" y="666268"/>
              <a:ext cx="189277" cy="157731"/>
            </a:xfrm>
            <a:custGeom>
              <a:avLst/>
              <a:gdLst/>
              <a:ahLst/>
              <a:cxnLst>
                <a:cxn ang="0">
                  <a:pos x="444" y="26"/>
                </a:cxn>
                <a:cxn ang="0">
                  <a:pos x="490" y="17"/>
                </a:cxn>
                <a:cxn ang="0">
                  <a:pos x="490" y="0"/>
                </a:cxn>
                <a:cxn ang="0">
                  <a:pos x="338" y="0"/>
                </a:cxn>
                <a:cxn ang="0">
                  <a:pos x="338" y="17"/>
                </a:cxn>
                <a:cxn ang="0">
                  <a:pos x="380" y="26"/>
                </a:cxn>
                <a:cxn ang="0">
                  <a:pos x="380" y="283"/>
                </a:cxn>
                <a:cxn ang="0">
                  <a:pos x="275" y="283"/>
                </a:cxn>
                <a:cxn ang="0">
                  <a:pos x="275" y="26"/>
                </a:cxn>
                <a:cxn ang="0">
                  <a:pos x="317" y="17"/>
                </a:cxn>
                <a:cxn ang="0">
                  <a:pos x="317" y="0"/>
                </a:cxn>
                <a:cxn ang="0">
                  <a:pos x="169" y="0"/>
                </a:cxn>
                <a:cxn ang="0">
                  <a:pos x="169" y="17"/>
                </a:cxn>
                <a:cxn ang="0">
                  <a:pos x="211" y="26"/>
                </a:cxn>
                <a:cxn ang="0">
                  <a:pos x="211" y="283"/>
                </a:cxn>
                <a:cxn ang="0">
                  <a:pos x="106" y="283"/>
                </a:cxn>
                <a:cxn ang="0">
                  <a:pos x="106" y="26"/>
                </a:cxn>
                <a:cxn ang="0">
                  <a:pos x="148" y="17"/>
                </a:cxn>
                <a:cxn ang="0">
                  <a:pos x="148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457" y="309"/>
                </a:cxn>
                <a:cxn ang="0">
                  <a:pos x="457" y="398"/>
                </a:cxn>
                <a:cxn ang="0">
                  <a:pos x="474" y="398"/>
                </a:cxn>
                <a:cxn ang="0">
                  <a:pos x="495" y="283"/>
                </a:cxn>
                <a:cxn ang="0">
                  <a:pos x="444" y="283"/>
                </a:cxn>
                <a:cxn ang="0">
                  <a:pos x="444" y="26"/>
                </a:cxn>
              </a:cxnLst>
              <a:rect l="0" t="0" r="r" b="b"/>
              <a:pathLst>
                <a:path w="495" h="398">
                  <a:moveTo>
                    <a:pt x="444" y="26"/>
                  </a:moveTo>
                  <a:lnTo>
                    <a:pt x="490" y="17"/>
                  </a:lnTo>
                  <a:lnTo>
                    <a:pt x="490" y="0"/>
                  </a:lnTo>
                  <a:lnTo>
                    <a:pt x="338" y="0"/>
                  </a:lnTo>
                  <a:lnTo>
                    <a:pt x="338" y="17"/>
                  </a:lnTo>
                  <a:lnTo>
                    <a:pt x="380" y="26"/>
                  </a:lnTo>
                  <a:lnTo>
                    <a:pt x="380" y="283"/>
                  </a:lnTo>
                  <a:lnTo>
                    <a:pt x="275" y="283"/>
                  </a:lnTo>
                  <a:lnTo>
                    <a:pt x="275" y="26"/>
                  </a:lnTo>
                  <a:lnTo>
                    <a:pt x="317" y="17"/>
                  </a:lnTo>
                  <a:lnTo>
                    <a:pt x="317" y="0"/>
                  </a:lnTo>
                  <a:lnTo>
                    <a:pt x="169" y="0"/>
                  </a:lnTo>
                  <a:lnTo>
                    <a:pt x="169" y="17"/>
                  </a:lnTo>
                  <a:lnTo>
                    <a:pt x="211" y="26"/>
                  </a:lnTo>
                  <a:lnTo>
                    <a:pt x="211" y="283"/>
                  </a:lnTo>
                  <a:lnTo>
                    <a:pt x="106" y="283"/>
                  </a:lnTo>
                  <a:lnTo>
                    <a:pt x="106" y="26"/>
                  </a:lnTo>
                  <a:lnTo>
                    <a:pt x="148" y="17"/>
                  </a:lnTo>
                  <a:lnTo>
                    <a:pt x="148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457" y="309"/>
                  </a:lnTo>
                  <a:lnTo>
                    <a:pt x="457" y="398"/>
                  </a:lnTo>
                  <a:lnTo>
                    <a:pt x="474" y="398"/>
                  </a:lnTo>
                  <a:lnTo>
                    <a:pt x="495" y="283"/>
                  </a:lnTo>
                  <a:lnTo>
                    <a:pt x="444" y="283"/>
                  </a:lnTo>
                  <a:lnTo>
                    <a:pt x="44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11100751" y="666268"/>
              <a:ext cx="91317" cy="122864"/>
            </a:xfrm>
            <a:custGeom>
              <a:avLst/>
              <a:gdLst/>
              <a:ahLst/>
              <a:cxnLst>
                <a:cxn ang="0">
                  <a:pos x="237" y="220"/>
                </a:cxn>
                <a:cxn ang="0">
                  <a:pos x="224" y="220"/>
                </a:cxn>
                <a:cxn ang="0">
                  <a:pos x="199" y="279"/>
                </a:cxn>
                <a:cxn ang="0">
                  <a:pos x="102" y="279"/>
                </a:cxn>
                <a:cxn ang="0">
                  <a:pos x="102" y="157"/>
                </a:cxn>
                <a:cxn ang="0">
                  <a:pos x="157" y="157"/>
                </a:cxn>
                <a:cxn ang="0">
                  <a:pos x="170" y="199"/>
                </a:cxn>
                <a:cxn ang="0">
                  <a:pos x="186" y="199"/>
                </a:cxn>
                <a:cxn ang="0">
                  <a:pos x="182" y="144"/>
                </a:cxn>
                <a:cxn ang="0">
                  <a:pos x="186" y="93"/>
                </a:cxn>
                <a:cxn ang="0">
                  <a:pos x="174" y="93"/>
                </a:cxn>
                <a:cxn ang="0">
                  <a:pos x="157" y="136"/>
                </a:cxn>
                <a:cxn ang="0">
                  <a:pos x="102" y="136"/>
                </a:cxn>
                <a:cxn ang="0">
                  <a:pos x="102" y="30"/>
                </a:cxn>
                <a:cxn ang="0">
                  <a:pos x="195" y="30"/>
                </a:cxn>
                <a:cxn ang="0">
                  <a:pos x="208" y="81"/>
                </a:cxn>
                <a:cxn ang="0">
                  <a:pos x="224" y="81"/>
                </a:cxn>
                <a:cxn ang="0">
                  <a:pos x="220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38" y="26"/>
                </a:cxn>
                <a:cxn ang="0">
                  <a:pos x="38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37" y="220"/>
                </a:cxn>
              </a:cxnLst>
              <a:rect l="0" t="0" r="r" b="b"/>
              <a:pathLst>
                <a:path w="237" h="309">
                  <a:moveTo>
                    <a:pt x="237" y="220"/>
                  </a:moveTo>
                  <a:lnTo>
                    <a:pt x="224" y="220"/>
                  </a:lnTo>
                  <a:lnTo>
                    <a:pt x="199" y="279"/>
                  </a:lnTo>
                  <a:lnTo>
                    <a:pt x="102" y="279"/>
                  </a:lnTo>
                  <a:lnTo>
                    <a:pt x="102" y="157"/>
                  </a:lnTo>
                  <a:lnTo>
                    <a:pt x="157" y="157"/>
                  </a:lnTo>
                  <a:lnTo>
                    <a:pt x="170" y="199"/>
                  </a:lnTo>
                  <a:lnTo>
                    <a:pt x="186" y="199"/>
                  </a:lnTo>
                  <a:cubicBezTo>
                    <a:pt x="186" y="182"/>
                    <a:pt x="182" y="165"/>
                    <a:pt x="182" y="144"/>
                  </a:cubicBezTo>
                  <a:cubicBezTo>
                    <a:pt x="182" y="127"/>
                    <a:pt x="186" y="110"/>
                    <a:pt x="186" y="93"/>
                  </a:cubicBezTo>
                  <a:lnTo>
                    <a:pt x="174" y="93"/>
                  </a:lnTo>
                  <a:lnTo>
                    <a:pt x="157" y="136"/>
                  </a:lnTo>
                  <a:lnTo>
                    <a:pt x="102" y="136"/>
                  </a:lnTo>
                  <a:lnTo>
                    <a:pt x="102" y="30"/>
                  </a:lnTo>
                  <a:lnTo>
                    <a:pt x="195" y="30"/>
                  </a:lnTo>
                  <a:lnTo>
                    <a:pt x="208" y="81"/>
                  </a:lnTo>
                  <a:lnTo>
                    <a:pt x="224" y="81"/>
                  </a:lnTo>
                  <a:lnTo>
                    <a:pt x="220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8" y="26"/>
                  </a:lnTo>
                  <a:lnTo>
                    <a:pt x="38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37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11216974" y="666268"/>
              <a:ext cx="129505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6" y="26"/>
                </a:cxn>
                <a:cxn ang="0">
                  <a:pos x="236" y="136"/>
                </a:cxn>
                <a:cxn ang="0">
                  <a:pos x="105" y="136"/>
                </a:cxn>
                <a:cxn ang="0">
                  <a:pos x="105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5" y="283"/>
                </a:cxn>
                <a:cxn ang="0">
                  <a:pos x="105" y="161"/>
                </a:cxn>
                <a:cxn ang="0">
                  <a:pos x="236" y="161"/>
                </a:cxn>
                <a:cxn ang="0">
                  <a:pos x="236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6" y="26"/>
                  </a:lnTo>
                  <a:lnTo>
                    <a:pt x="236" y="136"/>
                  </a:lnTo>
                  <a:lnTo>
                    <a:pt x="105" y="136"/>
                  </a:lnTo>
                  <a:lnTo>
                    <a:pt x="105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5" y="283"/>
                  </a:lnTo>
                  <a:lnTo>
                    <a:pt x="105" y="161"/>
                  </a:lnTo>
                  <a:lnTo>
                    <a:pt x="236" y="161"/>
                  </a:lnTo>
                  <a:lnTo>
                    <a:pt x="236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1368063" y="666268"/>
              <a:ext cx="131166" cy="122864"/>
            </a:xfrm>
            <a:custGeom>
              <a:avLst/>
              <a:gdLst/>
              <a:ahLst/>
              <a:cxnLst>
                <a:cxn ang="0">
                  <a:pos x="190" y="17"/>
                </a:cxn>
                <a:cxn ang="0">
                  <a:pos x="237" y="26"/>
                </a:cxn>
                <a:cxn ang="0">
                  <a:pos x="237" y="30"/>
                </a:cxn>
                <a:cxn ang="0">
                  <a:pos x="106" y="237"/>
                </a:cxn>
                <a:cxn ang="0">
                  <a:pos x="106" y="26"/>
                </a:cxn>
                <a:cxn ang="0">
                  <a:pos x="152" y="17"/>
                </a:cxn>
                <a:cxn ang="0">
                  <a:pos x="152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2" y="26"/>
                </a:cxn>
                <a:cxn ang="0">
                  <a:pos x="42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152" y="309"/>
                </a:cxn>
                <a:cxn ang="0">
                  <a:pos x="152" y="292"/>
                </a:cxn>
                <a:cxn ang="0">
                  <a:pos x="106" y="283"/>
                </a:cxn>
                <a:cxn ang="0">
                  <a:pos x="106" y="279"/>
                </a:cxn>
                <a:cxn ang="0">
                  <a:pos x="237" y="72"/>
                </a:cxn>
                <a:cxn ang="0">
                  <a:pos x="237" y="283"/>
                </a:cxn>
                <a:cxn ang="0">
                  <a:pos x="190" y="292"/>
                </a:cxn>
                <a:cxn ang="0">
                  <a:pos x="190" y="309"/>
                </a:cxn>
                <a:cxn ang="0">
                  <a:pos x="342" y="309"/>
                </a:cxn>
                <a:cxn ang="0">
                  <a:pos x="342" y="292"/>
                </a:cxn>
                <a:cxn ang="0">
                  <a:pos x="300" y="283"/>
                </a:cxn>
                <a:cxn ang="0">
                  <a:pos x="300" y="26"/>
                </a:cxn>
                <a:cxn ang="0">
                  <a:pos x="342" y="17"/>
                </a:cxn>
                <a:cxn ang="0">
                  <a:pos x="342" y="0"/>
                </a:cxn>
                <a:cxn ang="0">
                  <a:pos x="190" y="0"/>
                </a:cxn>
                <a:cxn ang="0">
                  <a:pos x="190" y="17"/>
                </a:cxn>
              </a:cxnLst>
              <a:rect l="0" t="0" r="r" b="b"/>
              <a:pathLst>
                <a:path w="342" h="309">
                  <a:moveTo>
                    <a:pt x="190" y="17"/>
                  </a:moveTo>
                  <a:lnTo>
                    <a:pt x="237" y="26"/>
                  </a:lnTo>
                  <a:lnTo>
                    <a:pt x="237" y="30"/>
                  </a:lnTo>
                  <a:lnTo>
                    <a:pt x="106" y="237"/>
                  </a:lnTo>
                  <a:lnTo>
                    <a:pt x="106" y="26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2" y="26"/>
                  </a:lnTo>
                  <a:lnTo>
                    <a:pt x="42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152" y="309"/>
                  </a:lnTo>
                  <a:lnTo>
                    <a:pt x="152" y="292"/>
                  </a:lnTo>
                  <a:lnTo>
                    <a:pt x="106" y="283"/>
                  </a:lnTo>
                  <a:lnTo>
                    <a:pt x="106" y="279"/>
                  </a:lnTo>
                  <a:lnTo>
                    <a:pt x="237" y="72"/>
                  </a:lnTo>
                  <a:lnTo>
                    <a:pt x="237" y="283"/>
                  </a:lnTo>
                  <a:lnTo>
                    <a:pt x="190" y="292"/>
                  </a:lnTo>
                  <a:lnTo>
                    <a:pt x="190" y="309"/>
                  </a:lnTo>
                  <a:lnTo>
                    <a:pt x="342" y="309"/>
                  </a:lnTo>
                  <a:lnTo>
                    <a:pt x="342" y="292"/>
                  </a:lnTo>
                  <a:lnTo>
                    <a:pt x="300" y="283"/>
                  </a:lnTo>
                  <a:lnTo>
                    <a:pt x="300" y="26"/>
                  </a:lnTo>
                  <a:lnTo>
                    <a:pt x="342" y="17"/>
                  </a:lnTo>
                  <a:lnTo>
                    <a:pt x="342" y="0"/>
                  </a:lnTo>
                  <a:lnTo>
                    <a:pt x="190" y="0"/>
                  </a:lnTo>
                  <a:lnTo>
                    <a:pt x="19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1519152" y="666268"/>
              <a:ext cx="92978" cy="122864"/>
            </a:xfrm>
            <a:custGeom>
              <a:avLst/>
              <a:gdLst/>
              <a:ahLst/>
              <a:cxnLst>
                <a:cxn ang="0">
                  <a:pos x="225" y="220"/>
                </a:cxn>
                <a:cxn ang="0">
                  <a:pos x="199" y="279"/>
                </a:cxn>
                <a:cxn ang="0">
                  <a:pos x="106" y="279"/>
                </a:cxn>
                <a:cxn ang="0">
                  <a:pos x="106" y="157"/>
                </a:cxn>
                <a:cxn ang="0">
                  <a:pos x="161" y="157"/>
                </a:cxn>
                <a:cxn ang="0">
                  <a:pos x="174" y="199"/>
                </a:cxn>
                <a:cxn ang="0">
                  <a:pos x="187" y="199"/>
                </a:cxn>
                <a:cxn ang="0">
                  <a:pos x="187" y="144"/>
                </a:cxn>
                <a:cxn ang="0">
                  <a:pos x="187" y="93"/>
                </a:cxn>
                <a:cxn ang="0">
                  <a:pos x="174" y="93"/>
                </a:cxn>
                <a:cxn ang="0">
                  <a:pos x="161" y="136"/>
                </a:cxn>
                <a:cxn ang="0">
                  <a:pos x="106" y="136"/>
                </a:cxn>
                <a:cxn ang="0">
                  <a:pos x="106" y="30"/>
                </a:cxn>
                <a:cxn ang="0">
                  <a:pos x="195" y="30"/>
                </a:cxn>
                <a:cxn ang="0">
                  <a:pos x="212" y="81"/>
                </a:cxn>
                <a:cxn ang="0">
                  <a:pos x="225" y="81"/>
                </a:cxn>
                <a:cxn ang="0">
                  <a:pos x="225" y="0"/>
                </a:cxn>
                <a:cxn ang="0">
                  <a:pos x="0" y="0"/>
                </a:cxn>
                <a:cxn ang="0">
                  <a:pos x="0" y="17"/>
                </a:cxn>
                <a:cxn ang="0">
                  <a:pos x="43" y="26"/>
                </a:cxn>
                <a:cxn ang="0">
                  <a:pos x="43" y="283"/>
                </a:cxn>
                <a:cxn ang="0">
                  <a:pos x="0" y="292"/>
                </a:cxn>
                <a:cxn ang="0">
                  <a:pos x="0" y="309"/>
                </a:cxn>
                <a:cxn ang="0">
                  <a:pos x="229" y="309"/>
                </a:cxn>
                <a:cxn ang="0">
                  <a:pos x="241" y="220"/>
                </a:cxn>
                <a:cxn ang="0">
                  <a:pos x="225" y="220"/>
                </a:cxn>
              </a:cxnLst>
              <a:rect l="0" t="0" r="r" b="b"/>
              <a:pathLst>
                <a:path w="241" h="309">
                  <a:moveTo>
                    <a:pt x="225" y="220"/>
                  </a:moveTo>
                  <a:lnTo>
                    <a:pt x="199" y="279"/>
                  </a:lnTo>
                  <a:lnTo>
                    <a:pt x="106" y="279"/>
                  </a:lnTo>
                  <a:lnTo>
                    <a:pt x="106" y="157"/>
                  </a:lnTo>
                  <a:lnTo>
                    <a:pt x="161" y="157"/>
                  </a:lnTo>
                  <a:lnTo>
                    <a:pt x="174" y="199"/>
                  </a:lnTo>
                  <a:lnTo>
                    <a:pt x="187" y="199"/>
                  </a:lnTo>
                  <a:lnTo>
                    <a:pt x="187" y="144"/>
                  </a:lnTo>
                  <a:lnTo>
                    <a:pt x="187" y="93"/>
                  </a:lnTo>
                  <a:lnTo>
                    <a:pt x="174" y="93"/>
                  </a:lnTo>
                  <a:lnTo>
                    <a:pt x="161" y="136"/>
                  </a:lnTo>
                  <a:lnTo>
                    <a:pt x="106" y="136"/>
                  </a:lnTo>
                  <a:lnTo>
                    <a:pt x="106" y="30"/>
                  </a:lnTo>
                  <a:lnTo>
                    <a:pt x="195" y="30"/>
                  </a:lnTo>
                  <a:lnTo>
                    <a:pt x="212" y="81"/>
                  </a:lnTo>
                  <a:lnTo>
                    <a:pt x="225" y="81"/>
                  </a:lnTo>
                  <a:lnTo>
                    <a:pt x="2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43" y="26"/>
                  </a:lnTo>
                  <a:lnTo>
                    <a:pt x="43" y="283"/>
                  </a:lnTo>
                  <a:lnTo>
                    <a:pt x="0" y="292"/>
                  </a:lnTo>
                  <a:lnTo>
                    <a:pt x="0" y="309"/>
                  </a:lnTo>
                  <a:lnTo>
                    <a:pt x="229" y="309"/>
                  </a:lnTo>
                  <a:lnTo>
                    <a:pt x="241" y="220"/>
                  </a:lnTo>
                  <a:lnTo>
                    <a:pt x="225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10735481" y="300997"/>
              <a:ext cx="240746" cy="303839"/>
            </a:xfrm>
            <a:custGeom>
              <a:avLst/>
              <a:gdLst/>
              <a:ahLst/>
              <a:cxnLst>
                <a:cxn ang="0">
                  <a:pos x="317" y="774"/>
                </a:cxn>
                <a:cxn ang="0">
                  <a:pos x="587" y="668"/>
                </a:cxn>
                <a:cxn ang="0">
                  <a:pos x="630" y="85"/>
                </a:cxn>
                <a:cxn ang="0">
                  <a:pos x="317" y="0"/>
                </a:cxn>
                <a:cxn ang="0">
                  <a:pos x="160" y="42"/>
                </a:cxn>
                <a:cxn ang="0">
                  <a:pos x="0" y="85"/>
                </a:cxn>
                <a:cxn ang="0">
                  <a:pos x="42" y="668"/>
                </a:cxn>
                <a:cxn ang="0">
                  <a:pos x="160" y="715"/>
                </a:cxn>
                <a:cxn ang="0">
                  <a:pos x="317" y="774"/>
                </a:cxn>
                <a:cxn ang="0">
                  <a:pos x="160" y="76"/>
                </a:cxn>
                <a:cxn ang="0">
                  <a:pos x="160" y="76"/>
                </a:cxn>
                <a:cxn ang="0">
                  <a:pos x="224" y="59"/>
                </a:cxn>
                <a:cxn ang="0">
                  <a:pos x="160" y="161"/>
                </a:cxn>
                <a:cxn ang="0">
                  <a:pos x="105" y="258"/>
                </a:cxn>
                <a:cxn ang="0">
                  <a:pos x="105" y="186"/>
                </a:cxn>
                <a:cxn ang="0">
                  <a:pos x="101" y="93"/>
                </a:cxn>
                <a:cxn ang="0">
                  <a:pos x="160" y="76"/>
                </a:cxn>
                <a:cxn ang="0">
                  <a:pos x="76" y="643"/>
                </a:cxn>
                <a:cxn ang="0">
                  <a:pos x="76" y="643"/>
                </a:cxn>
                <a:cxn ang="0">
                  <a:pos x="55" y="385"/>
                </a:cxn>
                <a:cxn ang="0">
                  <a:pos x="114" y="389"/>
                </a:cxn>
                <a:cxn ang="0">
                  <a:pos x="160" y="313"/>
                </a:cxn>
                <a:cxn ang="0">
                  <a:pos x="228" y="203"/>
                </a:cxn>
                <a:cxn ang="0">
                  <a:pos x="224" y="275"/>
                </a:cxn>
                <a:cxn ang="0">
                  <a:pos x="228" y="397"/>
                </a:cxn>
                <a:cxn ang="0">
                  <a:pos x="317" y="402"/>
                </a:cxn>
                <a:cxn ang="0">
                  <a:pos x="317" y="34"/>
                </a:cxn>
                <a:cxn ang="0">
                  <a:pos x="596" y="110"/>
                </a:cxn>
                <a:cxn ang="0">
                  <a:pos x="575" y="385"/>
                </a:cxn>
                <a:cxn ang="0">
                  <a:pos x="494" y="389"/>
                </a:cxn>
                <a:cxn ang="0">
                  <a:pos x="507" y="156"/>
                </a:cxn>
                <a:cxn ang="0">
                  <a:pos x="410" y="140"/>
                </a:cxn>
                <a:cxn ang="0">
                  <a:pos x="406" y="397"/>
                </a:cxn>
                <a:cxn ang="0">
                  <a:pos x="317" y="402"/>
                </a:cxn>
                <a:cxn ang="0">
                  <a:pos x="317" y="736"/>
                </a:cxn>
                <a:cxn ang="0">
                  <a:pos x="160" y="676"/>
                </a:cxn>
                <a:cxn ang="0">
                  <a:pos x="76" y="643"/>
                </a:cxn>
              </a:cxnLst>
              <a:rect l="0" t="0" r="r" b="b"/>
              <a:pathLst>
                <a:path w="630" h="774">
                  <a:moveTo>
                    <a:pt x="317" y="774"/>
                  </a:moveTo>
                  <a:lnTo>
                    <a:pt x="587" y="668"/>
                  </a:lnTo>
                  <a:lnTo>
                    <a:pt x="630" y="85"/>
                  </a:lnTo>
                  <a:lnTo>
                    <a:pt x="317" y="0"/>
                  </a:lnTo>
                  <a:lnTo>
                    <a:pt x="160" y="42"/>
                  </a:lnTo>
                  <a:lnTo>
                    <a:pt x="0" y="85"/>
                  </a:lnTo>
                  <a:lnTo>
                    <a:pt x="42" y="668"/>
                  </a:lnTo>
                  <a:lnTo>
                    <a:pt x="160" y="715"/>
                  </a:lnTo>
                  <a:lnTo>
                    <a:pt x="317" y="774"/>
                  </a:lnTo>
                  <a:close/>
                  <a:moveTo>
                    <a:pt x="160" y="76"/>
                  </a:moveTo>
                  <a:lnTo>
                    <a:pt x="160" y="76"/>
                  </a:lnTo>
                  <a:lnTo>
                    <a:pt x="224" y="59"/>
                  </a:lnTo>
                  <a:lnTo>
                    <a:pt x="160" y="161"/>
                  </a:lnTo>
                  <a:lnTo>
                    <a:pt x="105" y="258"/>
                  </a:lnTo>
                  <a:lnTo>
                    <a:pt x="105" y="186"/>
                  </a:lnTo>
                  <a:lnTo>
                    <a:pt x="101" y="93"/>
                  </a:lnTo>
                  <a:lnTo>
                    <a:pt x="160" y="76"/>
                  </a:lnTo>
                  <a:close/>
                  <a:moveTo>
                    <a:pt x="76" y="643"/>
                  </a:moveTo>
                  <a:lnTo>
                    <a:pt x="76" y="643"/>
                  </a:lnTo>
                  <a:lnTo>
                    <a:pt x="55" y="385"/>
                  </a:lnTo>
                  <a:lnTo>
                    <a:pt x="114" y="389"/>
                  </a:lnTo>
                  <a:lnTo>
                    <a:pt x="160" y="313"/>
                  </a:lnTo>
                  <a:lnTo>
                    <a:pt x="228" y="203"/>
                  </a:lnTo>
                  <a:lnTo>
                    <a:pt x="224" y="275"/>
                  </a:lnTo>
                  <a:lnTo>
                    <a:pt x="228" y="397"/>
                  </a:lnTo>
                  <a:lnTo>
                    <a:pt x="317" y="402"/>
                  </a:lnTo>
                  <a:lnTo>
                    <a:pt x="317" y="34"/>
                  </a:lnTo>
                  <a:lnTo>
                    <a:pt x="596" y="110"/>
                  </a:lnTo>
                  <a:lnTo>
                    <a:pt x="575" y="385"/>
                  </a:lnTo>
                  <a:lnTo>
                    <a:pt x="494" y="389"/>
                  </a:lnTo>
                  <a:lnTo>
                    <a:pt x="507" y="156"/>
                  </a:lnTo>
                  <a:lnTo>
                    <a:pt x="410" y="140"/>
                  </a:lnTo>
                  <a:lnTo>
                    <a:pt x="406" y="397"/>
                  </a:lnTo>
                  <a:lnTo>
                    <a:pt x="317" y="402"/>
                  </a:lnTo>
                  <a:lnTo>
                    <a:pt x="317" y="736"/>
                  </a:lnTo>
                  <a:lnTo>
                    <a:pt x="160" y="676"/>
                  </a:lnTo>
                  <a:lnTo>
                    <a:pt x="76" y="6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82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1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5" name="Объект 4" hidden="1">
                        <a:extLst>
                          <a:ext uri="{FF2B5EF4-FFF2-40B4-BE49-F238E27FC236}">
                            <a16:creationId xmlns:a16="http://schemas.microsoft.com/office/drawing/2014/main" id="{30C5398E-7F5A-4524-8CD4-4EAB3A96D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омер слайда 2"/>
          <p:cNvSpPr>
            <a:spLocks noGrp="1"/>
          </p:cNvSpPr>
          <p:nvPr>
            <p:ph type="sldNum" idx="4294967295"/>
          </p:nvPr>
        </p:nvSpPr>
        <p:spPr>
          <a:xfrm>
            <a:off x="11280577" y="557546"/>
            <a:ext cx="619324" cy="356659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703816" y="1605618"/>
            <a:ext cx="6382195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r>
              <a:rPr lang="ru-RU" sz="14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Окружающий мир. Тесты. 4 класс</a:t>
            </a:r>
            <a:endParaRPr lang="ru-RU" sz="14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729" y="5690258"/>
            <a:ext cx="2952751" cy="6261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>
              <a:defRPr sz="1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ru-RU" dirty="0">
                <a:solidFill>
                  <a:prstClr val="black"/>
                </a:solidFill>
                <a:latin typeface="+mn-lt"/>
              </a:rPr>
              <a:t>Код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:</a:t>
            </a:r>
            <a:r>
              <a:rPr lang="ru-RU" b="0" dirty="0" smtClean="0">
                <a:solidFill>
                  <a:prstClr val="black"/>
                </a:solidFill>
                <a:latin typeface="+mn-lt"/>
              </a:rPr>
              <a:t> </a:t>
            </a:r>
            <a:r>
              <a:rPr lang="ru-RU" b="0" dirty="0">
                <a:latin typeface="+mn-lt"/>
              </a:rPr>
              <a:t>08-0314-01</a:t>
            </a:r>
            <a:endParaRPr lang="ru-RU" b="0" dirty="0" smtClean="0">
              <a:latin typeface="+mn-lt"/>
            </a:endParaRPr>
          </a:p>
          <a:p>
            <a:pPr lvl="0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Параметры: </a:t>
            </a:r>
            <a:r>
              <a:rPr lang="ru-RU" b="0" dirty="0" smtClean="0">
                <a:latin typeface="+mn-lt"/>
              </a:rPr>
              <a:t>84</a:t>
            </a:r>
            <a:r>
              <a:rPr lang="ru-RU" b="0" dirty="0" smtClean="0">
                <a:latin typeface="+mn-lt"/>
                <a:sym typeface="Wingdings 2" panose="05020102010507070707" pitchFamily="18" charset="2"/>
              </a:rPr>
              <a:t>108</a:t>
            </a:r>
            <a:r>
              <a:rPr lang="en-US" b="0" dirty="0" smtClean="0">
                <a:latin typeface="+mn-lt"/>
              </a:rPr>
              <a:t> </a:t>
            </a:r>
            <a:r>
              <a:rPr lang="ru-RU" b="0" dirty="0" smtClean="0">
                <a:latin typeface="+mn-lt"/>
              </a:rPr>
              <a:t>1/16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, 96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стр., 4 краски,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илл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0411" y="2843324"/>
            <a:ext cx="6276903" cy="256224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Пособие содержит тесты по всем темам курса «Окружающий мир» для 4 класса. </a:t>
            </a: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Предназначено </a:t>
            </a:r>
            <a:r>
              <a:rPr lang="ru-RU" sz="1400" dirty="0" smtClean="0"/>
              <a:t>для экспресс-оценки знаний по предмету.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Задания с разными типами ответов: в </a:t>
            </a:r>
            <a:r>
              <a:rPr lang="ru-RU" sz="1400" dirty="0"/>
              <a:t>заданиях под зелёным номером только один правильный </a:t>
            </a:r>
            <a:r>
              <a:rPr lang="ru-RU" sz="1400" dirty="0" smtClean="0"/>
              <a:t>ответ, в </a:t>
            </a:r>
            <a:r>
              <a:rPr lang="ru-RU" sz="1400" dirty="0"/>
              <a:t>заданиях под красным номером — два или более правильных ответа. </a:t>
            </a:r>
            <a:endParaRPr lang="ru-RU" sz="1400" dirty="0" smtClean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 smtClean="0"/>
              <a:t>Содержат ответы </a:t>
            </a:r>
            <a:r>
              <a:rPr lang="ru-RU" sz="1400" dirty="0"/>
              <a:t>на все </a:t>
            </a:r>
            <a:r>
              <a:rPr lang="ru-RU" sz="1400" dirty="0" smtClean="0"/>
              <a:t>тесты.</a:t>
            </a: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58540" y="512568"/>
            <a:ext cx="11322947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95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80000"/>
              </a:lnSpc>
            </a:pPr>
            <a:r>
              <a:rPr lang="ru-RU" dirty="0"/>
              <a:t>Линия УМК</a:t>
            </a:r>
            <a:r>
              <a:rPr lang="en-US" dirty="0"/>
              <a:t> </a:t>
            </a:r>
            <a:r>
              <a:rPr lang="ru-RU" dirty="0" smtClean="0"/>
              <a:t>Плешаков А.А. Окружающий мир (1-4) (Перспектива)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03815" y="2224471"/>
            <a:ext cx="4038442" cy="261610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Плешаков А.А., Новицкая М.Ю., Назарова З.Д.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40" y="1641629"/>
            <a:ext cx="2590818" cy="342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8382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00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6954" y="471501"/>
            <a:ext cx="10961903" cy="403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 smtClean="0"/>
              <a:t>Диагностика познавательного развития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12" y="1436914"/>
            <a:ext cx="5875579" cy="46300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8612" y="5600016"/>
            <a:ext cx="4572000" cy="9339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8" tIns="35718" rIns="35718" bIns="35718" numCol="1" spcCol="38100" rtlCol="0" anchor="ctr">
            <a:spAutoFit/>
          </a:bodyPr>
          <a:lstStyle>
            <a:defPPr>
              <a:defRPr lang="ru-RU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ru-RU" dirty="0">
              <a:latin typeface="+mn-lt"/>
              <a:sym typeface="Calibri"/>
            </a:endParaRPr>
          </a:p>
          <a:p>
            <a:r>
              <a:rPr lang="ru-RU" dirty="0">
                <a:latin typeface="+mn-lt"/>
                <a:sym typeface="Calibri"/>
              </a:rPr>
              <a:t>Код: </a:t>
            </a:r>
            <a:r>
              <a:rPr lang="en-US" b="0" dirty="0">
                <a:latin typeface="+mn-lt"/>
                <a:sym typeface="Calibri"/>
              </a:rPr>
              <a:t>40-1537</a:t>
            </a:r>
            <a:r>
              <a:rPr lang="ru-RU" b="0" dirty="0">
                <a:latin typeface="+mn-lt"/>
                <a:sym typeface="Calibri"/>
              </a:rPr>
              <a:t>-01</a:t>
            </a:r>
          </a:p>
          <a:p>
            <a:r>
              <a:rPr lang="ru-RU" dirty="0">
                <a:latin typeface="+mn-lt"/>
                <a:sym typeface="Calibri"/>
              </a:rPr>
              <a:t>Параметры: </a:t>
            </a:r>
            <a:r>
              <a:rPr lang="en-US" b="0" dirty="0">
                <a:latin typeface="+mn-lt"/>
                <a:sym typeface="Calibri"/>
              </a:rPr>
              <a:t>60</a:t>
            </a:r>
            <a:r>
              <a:rPr lang="ru-RU" b="0" dirty="0">
                <a:latin typeface="+mn-lt"/>
                <a:sym typeface="Wingdings 2"/>
              </a:rPr>
              <a:t></a:t>
            </a:r>
            <a:r>
              <a:rPr lang="en-US" b="0" dirty="0">
                <a:latin typeface="+mn-lt"/>
                <a:sym typeface="Wingdings 2"/>
              </a:rPr>
              <a:t>90</a:t>
            </a:r>
            <a:r>
              <a:rPr lang="ru-RU" b="0" dirty="0">
                <a:latin typeface="+mn-lt"/>
                <a:sym typeface="Calibri"/>
              </a:rPr>
              <a:t> 1/</a:t>
            </a:r>
            <a:r>
              <a:rPr lang="en-US" b="0" dirty="0">
                <a:latin typeface="+mn-lt"/>
                <a:sym typeface="Calibri"/>
              </a:rPr>
              <a:t>8</a:t>
            </a:r>
            <a:r>
              <a:rPr lang="ru-RU" b="0" dirty="0">
                <a:latin typeface="+mn-lt"/>
                <a:sym typeface="Calibri"/>
              </a:rPr>
              <a:t> (</a:t>
            </a:r>
            <a:r>
              <a:rPr lang="ru-RU" b="0" dirty="0">
                <a:latin typeface="+mn-lt"/>
              </a:rPr>
              <a:t>220х290 мм)</a:t>
            </a:r>
            <a:r>
              <a:rPr lang="ru-RU" b="0" dirty="0">
                <a:latin typeface="+mn-lt"/>
                <a:sym typeface="Calibri"/>
              </a:rPr>
              <a:t>, </a:t>
            </a:r>
          </a:p>
          <a:p>
            <a:r>
              <a:rPr lang="ru-RU" b="0" dirty="0">
                <a:latin typeface="+mn-lt"/>
                <a:sym typeface="Calibri"/>
              </a:rPr>
              <a:t>1</a:t>
            </a:r>
            <a:r>
              <a:rPr lang="en-US" b="0" dirty="0">
                <a:latin typeface="+mn-lt"/>
                <a:sym typeface="Calibri"/>
              </a:rPr>
              <a:t>6</a:t>
            </a:r>
            <a:r>
              <a:rPr lang="ru-RU" b="0" dirty="0">
                <a:latin typeface="+mn-lt"/>
                <a:sym typeface="Calibri"/>
              </a:rPr>
              <a:t>8</a:t>
            </a:r>
            <a:r>
              <a:rPr lang="en-US" b="0" dirty="0">
                <a:latin typeface="+mn-lt"/>
                <a:sym typeface="Calibri"/>
              </a:rPr>
              <a:t> </a:t>
            </a:r>
            <a:r>
              <a:rPr lang="ru-RU" b="0" dirty="0">
                <a:latin typeface="+mn-lt"/>
                <a:sym typeface="Calibri"/>
              </a:rPr>
              <a:t>стр., </a:t>
            </a:r>
            <a:r>
              <a:rPr lang="en-US" b="0" dirty="0">
                <a:latin typeface="+mn-lt"/>
                <a:sym typeface="Calibri"/>
              </a:rPr>
              <a:t>4</a:t>
            </a:r>
            <a:r>
              <a:rPr lang="ru-RU" b="0" dirty="0">
                <a:latin typeface="+mn-lt"/>
                <a:sym typeface="Calibri"/>
              </a:rPr>
              <a:t> краска.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1418339" y="6408328"/>
            <a:ext cx="164194" cy="2613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60612" y="2745234"/>
            <a:ext cx="6096000" cy="1228028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Стребелева</a:t>
            </a: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 Е. А., </a:t>
            </a: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Лазуренко С.Б. , </a:t>
            </a:r>
            <a:r>
              <a:rPr lang="ru-RU" sz="1600" b="1" dirty="0" err="1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Закрепина</a:t>
            </a: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 А.В. </a:t>
            </a:r>
          </a:p>
          <a:p>
            <a:pPr>
              <a:lnSpc>
                <a:spcPct val="80000"/>
              </a:lnSpc>
            </a:pPr>
            <a:endParaRPr lang="ru-RU" sz="1600" b="1" dirty="0">
              <a:solidFill>
                <a:srgbClr val="003399"/>
              </a:solidFill>
              <a:ea typeface="Open Sans Light" panose="020B0306030504020204" pitchFamily="34" charset="0"/>
              <a:cs typeface="Open Sans Light" panose="020B0306030504020204" pitchFamily="34" charset="0"/>
              <a:sym typeface="Calibri"/>
            </a:endParaRPr>
          </a:p>
          <a:p>
            <a:pPr>
              <a:lnSpc>
                <a:spcPct val="80000"/>
              </a:lnSpc>
            </a:pP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Диагностика познавательного развития. </a:t>
            </a:r>
            <a: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/>
            </a:r>
            <a:b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</a:br>
            <a: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Комплект </a:t>
            </a: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материалов для обследования детей </a:t>
            </a:r>
            <a: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/>
            </a:r>
            <a:b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</a:br>
            <a:r>
              <a:rPr lang="ru-RU" sz="1600" b="1" dirty="0" smtClean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в </a:t>
            </a:r>
            <a:r>
              <a:rPr lang="ru-RU" sz="1600" b="1" dirty="0">
                <a:solidFill>
                  <a:srgbClr val="003399"/>
                </a:solidFill>
                <a:ea typeface="Open Sans Light" panose="020B0306030504020204" pitchFamily="34" charset="0"/>
                <a:cs typeface="Open Sans Light" panose="020B0306030504020204" pitchFamily="34" charset="0"/>
                <a:sym typeface="Calibri"/>
              </a:rPr>
              <a:t>возрасте от 6 месяцев до 10 лет. (Коробка)</a:t>
            </a:r>
          </a:p>
        </p:txBody>
      </p:sp>
    </p:spTree>
    <p:extLst>
      <p:ext uri="{BB962C8B-B14F-4D97-AF65-F5344CB8AC3E}">
        <p14:creationId xmlns:p14="http://schemas.microsoft.com/office/powerpoint/2010/main" val="295847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24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4238" y="383383"/>
            <a:ext cx="11322947" cy="11893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ОРИГИНАЛЬНЫЙ СПОСОБ СКРИНИНГ-ДИАГНОСТИКИ познавательного </a:t>
            </a:r>
            <a:r>
              <a:rPr lang="ru-RU" dirty="0"/>
              <a:t>развития детей </a:t>
            </a:r>
            <a:r>
              <a:rPr lang="ru-RU" dirty="0"/>
              <a:t>в </a:t>
            </a:r>
            <a:r>
              <a:rPr lang="ru-RU" dirty="0"/>
              <a:t>возрасте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от </a:t>
            </a:r>
            <a:r>
              <a:rPr lang="ru-RU" dirty="0"/>
              <a:t>6 месяцев до 10 </a:t>
            </a:r>
            <a:r>
              <a:rPr lang="ru-RU" dirty="0"/>
              <a:t>лет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658407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343526" y="1916113"/>
            <a:ext cx="6332538" cy="2146742"/>
          </a:xfrm>
          <a:prstGeom prst="rect">
            <a:avLst/>
          </a:prstGeom>
        </p:spPr>
        <p:txBody>
          <a:bodyPr wrap="square" lIns="45719" tIns="22860" rIns="45719" bIns="2286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В каждом возрастном периоде ребёнок должен овладеть определённым способом познания.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При планировании воспитания и обучения необходимо учитывать актуальный способ познания, сформированный у ребёнка. 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Если способ познания не соответствует возрастному нормативу, это свидетельствует о необходимости специальной педагогической помощи и коррекции содержания обучения.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343526" y="4668039"/>
            <a:ext cx="6433986" cy="1795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lvl="0">
              <a:spcBef>
                <a:spcPct val="0"/>
              </a:spcBef>
              <a:defRPr sz="1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1800" b="1" dirty="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Результаты обследования по </a:t>
            </a:r>
            <a:r>
              <a:rPr lang="ru-RU" sz="1800" b="1" dirty="0" smtClean="0">
                <a:solidFill>
                  <a:schemeClr val="tx1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rPr>
              <a:t>методике позволяют: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выявить основные проблемы в познавательном развитии ребёнка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определить необходимые виды и объём психолого-педагогической помощи.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66" r="10468"/>
          <a:stretch/>
        </p:blipFill>
        <p:spPr>
          <a:xfrm>
            <a:off x="0" y="1829857"/>
            <a:ext cx="4758125" cy="4847167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11418339" y="6408328"/>
            <a:ext cx="164194" cy="2613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80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48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6954" y="296581"/>
            <a:ext cx="11322947" cy="7977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 smtClean="0"/>
              <a:t>Комплект диагностических материалов </a:t>
            </a:r>
            <a:br>
              <a:rPr lang="ru-RU" dirty="0" smtClean="0"/>
            </a:br>
            <a:r>
              <a:rPr lang="ru-RU" dirty="0" smtClean="0"/>
              <a:t>будет полезен: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29192" y="1665288"/>
            <a:ext cx="7258639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Педагогам-дефектологам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Детским психологам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Педиатрам</a:t>
            </a:r>
          </a:p>
          <a:p>
            <a:pPr marL="285750" indent="-285750"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ü"/>
            </a:pPr>
            <a:r>
              <a:rPr lang="ru-RU" sz="1400" dirty="0"/>
              <a:t>Неврологам</a:t>
            </a:r>
          </a:p>
          <a:p>
            <a:endParaRPr lang="ru-RU" dirty="0" smtClean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</a:pPr>
            <a:r>
              <a:rPr lang="ru-RU" sz="1400" dirty="0"/>
              <a:t>А </a:t>
            </a:r>
            <a:r>
              <a:rPr lang="ru-RU" sz="1400" dirty="0"/>
              <a:t>также всем, перед кем стоит задача оценить соответствие уровня познавательного развития ребёнка возрастному нормативу и осуществлять мониторинг этого показателя на регулярной основе.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576954" y="4409209"/>
            <a:ext cx="7116763" cy="1447800"/>
          </a:xfrm>
          <a:custGeom>
            <a:avLst/>
            <a:gdLst>
              <a:gd name="connsiteX0" fmla="*/ 0 w 7572376"/>
              <a:gd name="connsiteY0" fmla="*/ 0 h 1475109"/>
              <a:gd name="connsiteX1" fmla="*/ 6834822 w 7572376"/>
              <a:gd name="connsiteY1" fmla="*/ 0 h 1475109"/>
              <a:gd name="connsiteX2" fmla="*/ 7572376 w 7572376"/>
              <a:gd name="connsiteY2" fmla="*/ 737555 h 1475109"/>
              <a:gd name="connsiteX3" fmla="*/ 6834822 w 7572376"/>
              <a:gd name="connsiteY3" fmla="*/ 1475109 h 1475109"/>
              <a:gd name="connsiteX4" fmla="*/ 0 w 7572376"/>
              <a:gd name="connsiteY4" fmla="*/ 1475109 h 1475109"/>
              <a:gd name="connsiteX5" fmla="*/ 0 w 7572376"/>
              <a:gd name="connsiteY5" fmla="*/ 0 h 1475109"/>
              <a:gd name="connsiteX0" fmla="*/ 0 w 7667626"/>
              <a:gd name="connsiteY0" fmla="*/ 0 h 1475109"/>
              <a:gd name="connsiteX1" fmla="*/ 6834822 w 7667626"/>
              <a:gd name="connsiteY1" fmla="*/ 0 h 1475109"/>
              <a:gd name="connsiteX2" fmla="*/ 7667626 w 7667626"/>
              <a:gd name="connsiteY2" fmla="*/ 737555 h 1475109"/>
              <a:gd name="connsiteX3" fmla="*/ 6834822 w 7667626"/>
              <a:gd name="connsiteY3" fmla="*/ 1475109 h 1475109"/>
              <a:gd name="connsiteX4" fmla="*/ 0 w 7667626"/>
              <a:gd name="connsiteY4" fmla="*/ 1475109 h 1475109"/>
              <a:gd name="connsiteX5" fmla="*/ 0 w 7667626"/>
              <a:gd name="connsiteY5" fmla="*/ 0 h 1475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67626" h="1475109">
                <a:moveTo>
                  <a:pt x="0" y="0"/>
                </a:moveTo>
                <a:lnTo>
                  <a:pt x="6834822" y="0"/>
                </a:lnTo>
                <a:lnTo>
                  <a:pt x="7667626" y="737555"/>
                </a:lnTo>
                <a:lnTo>
                  <a:pt x="6834822" y="1475109"/>
                </a:lnTo>
                <a:lnTo>
                  <a:pt x="0" y="1475109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Методика разработана на основе </a:t>
            </a:r>
            <a: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многолетних </a:t>
            </a:r>
            <a:r>
              <a:rPr lang="ru-RU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научно-экспериментальных исследований </a:t>
            </a:r>
            <a: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ru-RU" dirty="0" smtClean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и </a:t>
            </a:r>
            <a:r>
              <a:rPr lang="ru-RU" dirty="0">
                <a:solidFill>
                  <a:schemeClr val="bg1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доказала свою эффективность в ходе длительной апробации.</a:t>
            </a:r>
          </a:p>
        </p:txBody>
      </p:sp>
      <p:pic>
        <p:nvPicPr>
          <p:cNvPr id="18" name="Picture 9" descr="C:\Users\igornostaev\Desktop\коробока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6" r="4870" b="3901"/>
          <a:stretch/>
        </p:blipFill>
        <p:spPr bwMode="auto">
          <a:xfrm rot="162316">
            <a:off x="7882465" y="2156527"/>
            <a:ext cx="3832215" cy="4100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1418339" y="6408328"/>
            <a:ext cx="164194" cy="2613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23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72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6954" y="440230"/>
            <a:ext cx="11322947" cy="4008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 smtClean="0"/>
              <a:t>Авторский коллектив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670602" y="1491503"/>
            <a:ext cx="3609975" cy="5232026"/>
          </a:xfrm>
          <a:prstGeom prst="rect">
            <a:avLst/>
          </a:prstGeom>
          <a:solidFill>
            <a:srgbClr val="F255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60627" y="1491503"/>
            <a:ext cx="3609975" cy="52320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50652" y="1491503"/>
            <a:ext cx="3609975" cy="52320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8247705" y="3922350"/>
            <a:ext cx="28765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336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Закрепина</a:t>
            </a:r>
            <a:r>
              <a:rPr lang="ru-RU" sz="1400" b="1" dirty="0">
                <a:solidFill>
                  <a:srgbClr val="00336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Алла Васильевна,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доктор педагогических наук, доцент, член-корреспондент РАО, заведующий лабораторией психолого-педагогических исследований и технологий специального образования лиц с интеллектуальными нарушениями Института коррекционной педагогики РАО.</a:t>
            </a:r>
          </a:p>
        </p:txBody>
      </p:sp>
      <p:pic>
        <p:nvPicPr>
          <p:cNvPr id="26" name="Picture 2" descr="https://ikprao.ru/assets/images/photoarc/preresized/154106312217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89" y="1550926"/>
            <a:ext cx="2247902" cy="224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869004" y="3922350"/>
            <a:ext cx="27400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0336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Стребелева</a:t>
            </a:r>
            <a:r>
              <a:rPr lang="ru-RU" sz="1400" b="1" dirty="0">
                <a:solidFill>
                  <a:srgbClr val="00336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 Елена Антоновна,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доктор педагогических наук, профессор, лауреат премии Президента РФ, главный научный сотрудник Института коррекционной педагогики РАО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361505" y="3922350"/>
            <a:ext cx="299421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3366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Лазуренко Светлана Борисовна, </a:t>
            </a:r>
            <a:r>
              <a:rPr lang="ru-RU" sz="1400" dirty="0">
                <a:ea typeface="Open Sans Light" panose="020B0306030504020204" pitchFamily="34" charset="0"/>
                <a:cs typeface="Open Sans Light" panose="020B0306030504020204" pitchFamily="34" charset="0"/>
              </a:rPr>
              <a:t>доктор педагогических наук, профессор, член-корреспондент РАО, руководитель центра психолого-педагогической помощи в педиатрии ФГАУ «Национальный медицинский исследовательский центр здоровья детей» МЗ РФ, главный научный сотрудник Института коррекционной педагогики РАО</a:t>
            </a:r>
          </a:p>
        </p:txBody>
      </p:sp>
      <p:pic>
        <p:nvPicPr>
          <p:cNvPr id="29" name="Picture 4" descr="https://ikprao.ru/assets/images/photoarc/640x360/154072599543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539" y="1550926"/>
            <a:ext cx="2247902" cy="224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https://ikprao.ru/assets/images/photoarc/preresized/1540725603449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539" y="1550926"/>
            <a:ext cx="2247902" cy="224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1418339" y="6408328"/>
            <a:ext cx="164194" cy="2613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id="{30C5398E-7F5A-4524-8CD4-4EAB3A96D7B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96" name="Слайд think-cell" r:id="rId5" imgW="359" imgH="360" progId="TCLayout.ActiveDocument.1">
                  <p:embed/>
                </p:oleObj>
              </mc:Choice>
              <mc:Fallback>
                <p:oleObj name="Слайд think-cell" r:id="rId5" imgW="359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93879" y="495624"/>
            <a:ext cx="11322947" cy="4008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>
              <a:lnSpc>
                <a:spcPct val="80000"/>
              </a:lnSpc>
              <a:defRPr sz="3200" b="1" spc="-40">
                <a:gradFill>
                  <a:gsLst>
                    <a:gs pos="88000">
                      <a:srgbClr val="00B0F0"/>
                    </a:gs>
                    <a:gs pos="0">
                      <a:srgbClr val="2D2B8D"/>
                    </a:gs>
                  </a:gsLst>
                  <a:lin ang="2400000" scaled="0"/>
                </a:gradFill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 smtClean="0"/>
              <a:t>Состав комплекта</a:t>
            </a:r>
            <a:endParaRPr lang="ru-RU" dirty="0"/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DEB654A0-C98F-4F96-9F38-182DA224F2D5}"/>
              </a:ext>
            </a:extLst>
          </p:cNvPr>
          <p:cNvCxnSpPr/>
          <p:nvPr/>
        </p:nvCxnSpPr>
        <p:spPr>
          <a:xfrm>
            <a:off x="0" y="1364343"/>
            <a:ext cx="10987314" cy="0"/>
          </a:xfrm>
          <a:prstGeom prst="line">
            <a:avLst/>
          </a:prstGeom>
          <a:ln w="28575">
            <a:gradFill>
              <a:gsLst>
                <a:gs pos="0">
                  <a:srgbClr val="2D2B8D"/>
                </a:gs>
                <a:gs pos="88000">
                  <a:srgbClr val="00B0F0"/>
                </a:gs>
              </a:gsLst>
              <a:lin ang="2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C:\Users\igornostaev\Desktop\Стребелева\methodic_Cover_cc2019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95" y="1899390"/>
            <a:ext cx="1654811" cy="225459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igornostaev\Desktop\Стребелева\papka 1_5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7117085" y="1562282"/>
            <a:ext cx="1430368" cy="18862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2" name="Picture 3" descr="C:\Users\igornostaev\Desktop\Стребелева\papka 6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9023246" y="1532861"/>
            <a:ext cx="1420095" cy="18829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3" name="Picture 4" descr="C:\Users\igornostaev\Desktop\Стребелева\papka 7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5387067" y="1564338"/>
            <a:ext cx="1420095" cy="18929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4" name="Picture 5" descr="C:\Users\igornostaev\Desktop\Стребелева\papka 8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6258905" y="2831158"/>
            <a:ext cx="1423617" cy="18844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5" name="Picture 6" descr="C:\Users\igornostaev\Desktop\Стребелева\papka 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8126482" y="2817888"/>
            <a:ext cx="1420095" cy="18794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6" name="Picture 7" descr="C:\Users\igornostaev\Desktop\Стребелева\papka 10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4430928" y="2772900"/>
            <a:ext cx="1383698" cy="18862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7" name="Picture 8" descr="C:\Users\igornostaev\Desktop\Стребелева\papka 11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9608">
            <a:off x="9977390" y="2832955"/>
            <a:ext cx="1416280" cy="18774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12442"/>
              </p:ext>
            </p:extLst>
          </p:nvPr>
        </p:nvGraphicFramePr>
        <p:xfrm>
          <a:off x="377226" y="4222778"/>
          <a:ext cx="3389811" cy="2279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9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655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Методическое</a:t>
                      </a:r>
                      <a:r>
                        <a:rPr lang="ru-RU" sz="1600" baseline="0" dirty="0" smtClean="0"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 пособие</a:t>
                      </a:r>
                      <a:endParaRPr lang="ru-RU" sz="1600" dirty="0"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3066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Теоретическое обоснование методики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Пошаговое описание процедуры обследования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Образец заполнения бланка обследования</a:t>
                      </a:r>
                      <a:endParaRPr lang="ru-RU" sz="1600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04559"/>
              </p:ext>
            </p:extLst>
          </p:nvPr>
        </p:nvGraphicFramePr>
        <p:xfrm>
          <a:off x="4339771" y="4222778"/>
          <a:ext cx="7250467" cy="231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4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5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36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11 наборов в 7 папках для обследования познавательного развития детей с 1-го по 11-ый год жизни включительно</a:t>
                      </a:r>
                      <a:endParaRPr lang="ru-RU" sz="1600" dirty="0"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8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Таблица заданий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rgbClr val="F2553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Дидактические материалы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rgbClr val="F255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285">
                <a:tc rowSpan="3"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Краткое изложение диагностической процедуры</a:t>
                      </a:r>
                      <a:endParaRPr lang="ru-RU" sz="1600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Плотные разрезные листы с заданиями </a:t>
                      </a:r>
                      <a:endParaRPr lang="ru-RU" sz="1600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285">
                <a:tc vMerge="1">
                  <a:txBody>
                    <a:bodyPr/>
                    <a:lstStyle/>
                    <a:p>
                      <a:endParaRPr lang="ru-RU" sz="14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Для детей</a:t>
                      </a:r>
                      <a:endParaRPr lang="ru-RU" sz="1600" b="1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Для специалиста</a:t>
                      </a:r>
                      <a:endParaRPr lang="ru-RU" sz="1600" b="1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710">
                <a:tc vMerge="1">
                  <a:txBody>
                    <a:bodyPr/>
                    <a:lstStyle/>
                    <a:p>
                      <a:endParaRPr lang="ru-RU" sz="1400" dirty="0"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Карточки-задания для ребёнка</a:t>
                      </a:r>
                      <a:endParaRPr lang="ru-RU" sz="1600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3366"/>
                          </a:solidFill>
                          <a:latin typeface="+mn-lt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Карточки с текстами, которые специалист зачитывает ребёнку вслух</a:t>
                      </a:r>
                      <a:endParaRPr lang="ru-RU" sz="1600" dirty="0">
                        <a:solidFill>
                          <a:srgbClr val="003366"/>
                        </a:solidFill>
                        <a:latin typeface="+mn-lt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marL="54000" marR="36000" marT="36000" marB="3600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4294967295"/>
          </p:nvPr>
        </p:nvSpPr>
        <p:spPr>
          <a:xfrm>
            <a:off x="11418339" y="6408328"/>
            <a:ext cx="164194" cy="26133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07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L45Bs_49czdZE6X9rW1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Ksfz2C1qJMSUX3vhOgG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17877</TotalTime>
  <Words>470</Words>
  <Application>Microsoft Office PowerPoint</Application>
  <PresentationFormat>Широкоэкранный</PresentationFormat>
  <Paragraphs>65</Paragraphs>
  <Slides>7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Open Sans Light</vt:lpstr>
      <vt:lpstr>Wingdings</vt:lpstr>
      <vt:lpstr>Wingdings 2</vt:lpstr>
      <vt:lpstr>Тема Office</vt:lpstr>
      <vt:lpstr>5_Тема Office</vt:lpstr>
      <vt:lpstr>Слайд think-cell</vt:lpstr>
      <vt:lpstr>НОВИНКИ ИЮЛЯ 2021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</dc:creator>
  <cp:lastModifiedBy>Копьева Наталья Владимировна</cp:lastModifiedBy>
  <cp:revision>1164</cp:revision>
  <cp:lastPrinted>2021-03-09T13:01:30Z</cp:lastPrinted>
  <dcterms:created xsi:type="dcterms:W3CDTF">2018-07-24T05:59:49Z</dcterms:created>
  <dcterms:modified xsi:type="dcterms:W3CDTF">2021-06-24T06:19:03Z</dcterms:modified>
</cp:coreProperties>
</file>