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656" r:id="rId3"/>
    <p:sldId id="906" r:id="rId4"/>
    <p:sldId id="899" r:id="rId5"/>
    <p:sldId id="900" r:id="rId6"/>
    <p:sldId id="901" r:id="rId7"/>
    <p:sldId id="902" r:id="rId8"/>
    <p:sldId id="903" r:id="rId9"/>
  </p:sldIdLst>
  <p:sldSz cx="12192000" cy="6858000"/>
  <p:notesSz cx="6805613" cy="99441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279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355" userDrawn="1">
          <p15:clr>
            <a:srgbClr val="A4A3A4"/>
          </p15:clr>
        </p15:guide>
        <p15:guide id="6" orient="horz" pos="3203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1525" userDrawn="1">
          <p15:clr>
            <a:srgbClr val="A4A3A4"/>
          </p15:clr>
        </p15:guide>
        <p15:guide id="9" pos="1980" userDrawn="1">
          <p15:clr>
            <a:srgbClr val="A4A3A4"/>
          </p15:clr>
        </p15:guide>
        <p15:guide id="10" orient="horz" pos="1003" userDrawn="1">
          <p15:clr>
            <a:srgbClr val="A4A3A4"/>
          </p15:clr>
        </p15:guide>
        <p15:guide id="11" orient="horz" pos="550" userDrawn="1">
          <p15:clr>
            <a:srgbClr val="A4A3A4"/>
          </p15:clr>
        </p15:guide>
        <p15:guide id="13" pos="2593" userDrawn="1">
          <p15:clr>
            <a:srgbClr val="A4A3A4"/>
          </p15:clr>
        </p15:guide>
        <p15:guide id="14" orient="horz" pos="187" userDrawn="1">
          <p15:clr>
            <a:srgbClr val="A4A3A4"/>
          </p15:clr>
        </p15:guide>
        <p15:guide id="15" orient="horz" pos="15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" initials="v" lastIdx="1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B8"/>
    <a:srgbClr val="6D86C4"/>
    <a:srgbClr val="345DAE"/>
    <a:srgbClr val="FF4747"/>
    <a:srgbClr val="2D2B8D"/>
    <a:srgbClr val="008F96"/>
    <a:srgbClr val="3D9FBD"/>
    <a:srgbClr val="CBD6F1"/>
    <a:srgbClr val="5A4888"/>
    <a:srgbClr val="294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6" autoAdjust="0"/>
    <p:restoredTop sz="96408" autoAdjust="0"/>
  </p:normalViewPr>
  <p:slideViewPr>
    <p:cSldViewPr snapToGrid="0">
      <p:cViewPr varScale="1">
        <p:scale>
          <a:sx n="115" d="100"/>
          <a:sy n="115" d="100"/>
        </p:scale>
        <p:origin x="402" y="108"/>
      </p:cViewPr>
      <p:guideLst>
        <p:guide pos="279"/>
        <p:guide pos="3840"/>
        <p:guide pos="7355"/>
        <p:guide orient="horz" pos="3203"/>
        <p:guide orient="horz" pos="3748"/>
        <p:guide orient="horz" pos="1525"/>
        <p:guide pos="1980"/>
        <p:guide orient="horz" pos="1003"/>
        <p:guide orient="horz" pos="550"/>
        <p:guide pos="2593"/>
        <p:guide orient="horz" pos="187"/>
        <p:guide orient="horz" pos="1502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18174"/>
    </p:cViewPr>
  </p:sorterViewPr>
  <p:notesViewPr>
    <p:cSldViewPr snapToGrid="0">
      <p:cViewPr>
        <p:scale>
          <a:sx n="130" d="100"/>
          <a:sy n="130" d="100"/>
        </p:scale>
        <p:origin x="192" y="-4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E0B01-5135-4C2C-8993-28414D4B3686}" type="datetimeFigureOut">
              <a:rPr lang="ru-RU" smtClean="0"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74D61-2BC5-456A-87AC-0423C80EC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53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099" cy="4989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3"/>
            <a:ext cx="2949099" cy="4989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488621D-33F7-43DA-9DA1-6B62CCF928AF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3" y="4785598"/>
            <a:ext cx="5444490" cy="391548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447256E-483B-4BC1-BFF8-D2418426C52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7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6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197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717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909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249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469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215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8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8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917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B73E46-0FBB-4229-8CBB-09B80B167E3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7785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3557EA-3183-4660-8887-18C9CD5B6E02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287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AF90D3-F678-4AA2-BC13-F0EC35626B6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39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7AC885-7A1B-43F1-B6BC-ED1A2B1ACC3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3160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4AC57-9A0D-4DE7-838A-D5602519448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458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0E761-F77E-4A44-9560-BCDED5BAEA75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486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EEF47A-FFA2-487B-BADC-239AA6539AA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9526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47C012-AF97-4E12-B15C-9F146888FEC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71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75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83B024-6757-4AF0-8BCF-365FC435FEB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574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8878E5-7E8C-468C-B0D8-54E5FDFA2C0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0524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26D4D7-FBB8-45CF-B201-8D5D147BA64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80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83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0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95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73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73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88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5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:a16="http://schemas.microsoft.com/office/drawing/2014/main" id="{336A5C21-8560-4361-BC34-8E7691E5DE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406836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" name="Слайд think-cell" r:id="rId16" imgW="359" imgH="360" progId="TCLayout.ActiveDocument.1">
                  <p:embed/>
                </p:oleObj>
              </mc:Choice>
              <mc:Fallback>
                <p:oleObj name="Слайд think-cell" r:id="rId16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:a16="http://schemas.microsoft.com/office/drawing/2014/main" id="{C09A8BCA-0AC5-4653-AE0C-127E1ECAA6AD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EBC3-1554-42AE-B388-EFCB1C77785B}" type="datetimeFigureOut">
              <a:rPr lang="ru-RU" smtClean="0"/>
              <a:pPr/>
              <a:t>24.06.2021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63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:a16="http://schemas.microsoft.com/office/drawing/2014/main" id="{336A5C21-8560-4361-BC34-8E7691E5DE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8608" name="Слайд think-cell" r:id="rId16" imgW="359" imgH="360" progId="TCLayout.ActiveDocument.1">
                  <p:embed/>
                </p:oleObj>
              </mc:Choice>
              <mc:Fallback>
                <p:oleObj name="Слайд think-cell" r:id="rId16" imgW="359" imgH="360" progId="TCLayout.ActiveDocument.1">
                  <p:embed/>
                  <p:pic>
                    <p:nvPicPr>
                      <p:cNvPr id="8" name="Объект 7" hidden="1">
                        <a:extLst>
                          <a:ext uri="{FF2B5EF4-FFF2-40B4-BE49-F238E27FC236}">
                            <a16:creationId xmlns:a16="http://schemas.microsoft.com/office/drawing/2014/main" id="{336A5C21-8560-4361-BC34-8E7691E5DE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:a16="http://schemas.microsoft.com/office/drawing/2014/main" id="{C09A8BCA-0AC5-4653-AE0C-127E1ECAA6AD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20AD9F-A03A-4659-8941-6477DDD5F1F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24.06.2021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B9B150-16F9-4654-A9FF-3F04349E5D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29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4.jpeg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6.jpeg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jpeg"/><Relationship Id="rId2" Type="http://schemas.openxmlformats.org/officeDocument/2006/relationships/tags" Target="../tags/tag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tags" Target="../tags/tag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11" Type="http://schemas.openxmlformats.org/officeDocument/2006/relationships/image" Target="../media/image14.jpeg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jpeg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F28B5AF9-254C-449F-805A-200563AB240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13" name="Слайд think-cell" r:id="rId6" imgW="359" imgH="360" progId="TCLayout.ActiveDocument.1">
                  <p:embed/>
                </p:oleObj>
              </mc:Choice>
              <mc:Fallback>
                <p:oleObj name="Слайд think-cell" r:id="rId6" imgW="359" imgH="360" progId="TCLayout.ActiveDocument.1">
                  <p:embed/>
                  <p:pic>
                    <p:nvPicPr>
                      <p:cNvPr id="7" name="Объект 6" hidden="1">
                        <a:extLst>
                          <a:ext uri="{FF2B5EF4-FFF2-40B4-BE49-F238E27FC236}">
                            <a16:creationId xmlns:a16="http://schemas.microsoft.com/office/drawing/2014/main" id="{F28B5AF9-254C-449F-805A-200563AB24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>
            <a:extLst>
              <a:ext uri="{FF2B5EF4-FFF2-40B4-BE49-F238E27FC236}">
                <a16:creationId xmlns:a16="http://schemas.microsoft.com/office/drawing/2014/main" id="{D7EC1761-6312-4AB4-8DAC-F08C2EC72D3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5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 Light" panose="020B0306030504020204" pitchFamily="34" charset="0"/>
            </a:endParaRPr>
          </a:p>
        </p:txBody>
      </p:sp>
      <p:pic>
        <p:nvPicPr>
          <p:cNvPr id="6" name="Рисунок 5" descr="000356.jpg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81" b="8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63DCCC5-C5C7-4939-A893-4A4DB73304DC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B0F0">
                  <a:alpha val="70000"/>
                </a:srgbClr>
              </a:gs>
              <a:gs pos="88000">
                <a:srgbClr val="2D2B8D">
                  <a:alpha val="7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5738" y="2639553"/>
            <a:ext cx="10216392" cy="789447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ru-RU" sz="5400" dirty="0" smtClean="0">
                <a:solidFill>
                  <a:schemeClr val="bg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НОВИНКИ ИЮЛЯ 2021</a:t>
            </a:r>
            <a:endParaRPr lang="ru-RU" sz="5400" dirty="0">
              <a:solidFill>
                <a:schemeClr val="bg1"/>
              </a:solidFill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AutoShape 4"/>
          <p:cNvSpPr>
            <a:spLocks noChangeAspect="1" noChangeArrowheads="1" noTextEdit="1"/>
          </p:cNvSpPr>
          <p:nvPr/>
        </p:nvSpPr>
        <p:spPr bwMode="auto">
          <a:xfrm>
            <a:off x="10099577" y="300997"/>
            <a:ext cx="1500931" cy="51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C5B8FA12-8F11-450D-B1D4-14C77A453207}"/>
              </a:ext>
            </a:extLst>
          </p:cNvPr>
          <p:cNvGrpSpPr/>
          <p:nvPr/>
        </p:nvGrpSpPr>
        <p:grpSpPr>
          <a:xfrm>
            <a:off x="9480931" y="5602514"/>
            <a:ext cx="2131199" cy="736914"/>
            <a:chOff x="10099577" y="300997"/>
            <a:chExt cx="1512553" cy="523002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2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18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703816" y="1605618"/>
            <a:ext cx="6382195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Окружающий мир. Тесты. 4 класс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6729" y="5690258"/>
            <a:ext cx="2952751" cy="626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ru-RU" dirty="0">
                <a:solidFill>
                  <a:prstClr val="black"/>
                </a:solidFill>
                <a:latin typeface="+mn-lt"/>
              </a:rPr>
              <a:t>Код</a:t>
            </a:r>
            <a:r>
              <a:rPr lang="ru-RU" dirty="0" smtClean="0">
                <a:solidFill>
                  <a:prstClr val="black"/>
                </a:solidFill>
                <a:latin typeface="+mn-lt"/>
              </a:rPr>
              <a:t>: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>
                <a:latin typeface="+mn-lt"/>
              </a:rPr>
              <a:t>08-0314-01</a:t>
            </a:r>
            <a:endParaRPr lang="ru-RU" b="0" dirty="0" smtClean="0">
              <a:latin typeface="+mn-lt"/>
            </a:endParaRPr>
          </a:p>
          <a:p>
            <a:pPr lvl="0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 </a:t>
            </a:r>
            <a:r>
              <a:rPr lang="ru-RU" b="0" dirty="0" smtClean="0">
                <a:latin typeface="+mn-lt"/>
              </a:rPr>
              <a:t>84</a:t>
            </a:r>
            <a:r>
              <a:rPr lang="ru-RU" b="0" dirty="0" smtClean="0">
                <a:latin typeface="+mn-lt"/>
                <a:sym typeface="Wingdings 2" panose="05020102010507070707" pitchFamily="18" charset="2"/>
              </a:rPr>
              <a:t>108</a:t>
            </a:r>
            <a:r>
              <a:rPr lang="en-US" b="0" dirty="0" smtClean="0">
                <a:latin typeface="+mn-lt"/>
              </a:rPr>
              <a:t> </a:t>
            </a:r>
            <a:r>
              <a:rPr lang="ru-RU" b="0" dirty="0" smtClean="0">
                <a:latin typeface="+mn-lt"/>
              </a:rPr>
              <a:t>1/16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, 96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стр., 4 краски, </a:t>
            </a: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илл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0411" y="2843324"/>
            <a:ext cx="6276903" cy="256224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Пособие содержит тесты по всем темам курса «Окружающий мир» для 4 класса. </a:t>
            </a:r>
            <a:endParaRPr lang="ru-RU" sz="1400" dirty="0" smtClean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Предназначено </a:t>
            </a:r>
            <a:r>
              <a:rPr lang="ru-RU" sz="1400" dirty="0" smtClean="0"/>
              <a:t>для экспресс-оценки знаний по предмету. 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Задания с разными типами ответов: в </a:t>
            </a:r>
            <a:r>
              <a:rPr lang="ru-RU" sz="1400" dirty="0"/>
              <a:t>заданиях под зелёным номером только один правильный </a:t>
            </a:r>
            <a:r>
              <a:rPr lang="ru-RU" sz="1400" dirty="0" smtClean="0"/>
              <a:t>ответ, в </a:t>
            </a:r>
            <a:r>
              <a:rPr lang="ru-RU" sz="1400" dirty="0"/>
              <a:t>заданиях под красным номером — два или более правильных ответа. </a:t>
            </a:r>
            <a:endParaRPr lang="ru-RU" sz="1400" dirty="0" smtClean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Содержат ответы </a:t>
            </a:r>
            <a:r>
              <a:rPr lang="ru-RU" sz="1400" dirty="0"/>
              <a:t>на все </a:t>
            </a:r>
            <a:r>
              <a:rPr lang="ru-RU" sz="1400" dirty="0" smtClean="0"/>
              <a:t>тесты.</a:t>
            </a:r>
            <a:endParaRPr lang="ru-RU" sz="1400" dirty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58540" y="512568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Линия УМК</a:t>
            </a:r>
            <a:r>
              <a:rPr lang="en-US" dirty="0"/>
              <a:t> </a:t>
            </a:r>
            <a:r>
              <a:rPr lang="ru-RU" dirty="0" smtClean="0"/>
              <a:t>Плешаков А.А. Окружающий мир (1-4) (Перспектива)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03815" y="2224471"/>
            <a:ext cx="4038442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Плешаков А.А., Новицкая М.Ю., Назарова З.Д.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40" y="1641629"/>
            <a:ext cx="2590818" cy="342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8382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00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6954" y="471501"/>
            <a:ext cx="10961903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 smtClean="0"/>
              <a:t>Диагностика познавательного развития</a:t>
            </a:r>
            <a:endParaRPr lang="ru-RU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12" y="1436914"/>
            <a:ext cx="5875579" cy="46300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8612" y="5600016"/>
            <a:ext cx="4572000" cy="9339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endParaRPr lang="ru-RU" dirty="0">
              <a:latin typeface="+mn-lt"/>
              <a:sym typeface="Calibri"/>
            </a:endParaRPr>
          </a:p>
          <a:p>
            <a:r>
              <a:rPr lang="ru-RU" dirty="0">
                <a:latin typeface="+mn-lt"/>
                <a:sym typeface="Calibri"/>
              </a:rPr>
              <a:t>Код: </a:t>
            </a:r>
            <a:r>
              <a:rPr lang="en-US" b="0" dirty="0">
                <a:latin typeface="+mn-lt"/>
                <a:sym typeface="Calibri"/>
              </a:rPr>
              <a:t>40-1537</a:t>
            </a:r>
            <a:r>
              <a:rPr lang="ru-RU" b="0" dirty="0">
                <a:latin typeface="+mn-lt"/>
                <a:sym typeface="Calibri"/>
              </a:rPr>
              <a:t>-01</a:t>
            </a:r>
          </a:p>
          <a:p>
            <a:r>
              <a:rPr lang="ru-RU" dirty="0">
                <a:latin typeface="+mn-lt"/>
                <a:sym typeface="Calibri"/>
              </a:rPr>
              <a:t>Параметры: </a:t>
            </a:r>
            <a:r>
              <a:rPr lang="en-US" b="0" dirty="0">
                <a:latin typeface="+mn-lt"/>
                <a:sym typeface="Calibri"/>
              </a:rPr>
              <a:t>60</a:t>
            </a:r>
            <a:r>
              <a:rPr lang="ru-RU" b="0" dirty="0">
                <a:latin typeface="+mn-lt"/>
                <a:sym typeface="Wingdings 2"/>
              </a:rPr>
              <a:t></a:t>
            </a:r>
            <a:r>
              <a:rPr lang="en-US" b="0" dirty="0">
                <a:latin typeface="+mn-lt"/>
                <a:sym typeface="Wingdings 2"/>
              </a:rPr>
              <a:t>90</a:t>
            </a:r>
            <a:r>
              <a:rPr lang="ru-RU" b="0" dirty="0">
                <a:latin typeface="+mn-lt"/>
                <a:sym typeface="Calibri"/>
              </a:rPr>
              <a:t> 1/</a:t>
            </a:r>
            <a:r>
              <a:rPr lang="en-US" b="0" dirty="0">
                <a:latin typeface="+mn-lt"/>
                <a:sym typeface="Calibri"/>
              </a:rPr>
              <a:t>8</a:t>
            </a:r>
            <a:r>
              <a:rPr lang="ru-RU" b="0" dirty="0">
                <a:latin typeface="+mn-lt"/>
                <a:sym typeface="Calibri"/>
              </a:rPr>
              <a:t> (</a:t>
            </a:r>
            <a:r>
              <a:rPr lang="ru-RU" b="0" dirty="0">
                <a:latin typeface="+mn-lt"/>
              </a:rPr>
              <a:t>220х290 мм)</a:t>
            </a:r>
            <a:r>
              <a:rPr lang="ru-RU" b="0" dirty="0">
                <a:latin typeface="+mn-lt"/>
                <a:sym typeface="Calibri"/>
              </a:rPr>
              <a:t>, </a:t>
            </a:r>
          </a:p>
          <a:p>
            <a:r>
              <a:rPr lang="ru-RU" b="0" dirty="0">
                <a:latin typeface="+mn-lt"/>
                <a:sym typeface="Calibri"/>
              </a:rPr>
              <a:t>1</a:t>
            </a:r>
            <a:r>
              <a:rPr lang="en-US" b="0" dirty="0">
                <a:latin typeface="+mn-lt"/>
                <a:sym typeface="Calibri"/>
              </a:rPr>
              <a:t>6</a:t>
            </a:r>
            <a:r>
              <a:rPr lang="ru-RU" b="0" dirty="0">
                <a:latin typeface="+mn-lt"/>
                <a:sym typeface="Calibri"/>
              </a:rPr>
              <a:t>8</a:t>
            </a:r>
            <a:r>
              <a:rPr lang="en-US" b="0" dirty="0">
                <a:latin typeface="+mn-lt"/>
                <a:sym typeface="Calibri"/>
              </a:rPr>
              <a:t> </a:t>
            </a:r>
            <a:r>
              <a:rPr lang="ru-RU" b="0" dirty="0">
                <a:latin typeface="+mn-lt"/>
                <a:sym typeface="Calibri"/>
              </a:rPr>
              <a:t>стр., </a:t>
            </a:r>
            <a:r>
              <a:rPr lang="en-US" b="0" dirty="0">
                <a:latin typeface="+mn-lt"/>
                <a:sym typeface="Calibri"/>
              </a:rPr>
              <a:t>4</a:t>
            </a:r>
            <a:r>
              <a:rPr lang="ru-RU" b="0" dirty="0">
                <a:latin typeface="+mn-lt"/>
                <a:sym typeface="Calibri"/>
              </a:rPr>
              <a:t> краска.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1418339" y="6408328"/>
            <a:ext cx="164194" cy="2613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60612" y="2745234"/>
            <a:ext cx="6096000" cy="1228028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600" b="1" dirty="0" err="1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>Стребелева</a:t>
            </a:r>
            <a:r>
              <a:rPr lang="ru-RU" sz="16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> Е. А., </a:t>
            </a:r>
          </a:p>
          <a:p>
            <a:pPr>
              <a:lnSpc>
                <a:spcPct val="80000"/>
              </a:lnSpc>
            </a:pPr>
            <a:r>
              <a:rPr lang="ru-RU" sz="16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>Лазуренко С.Б. , </a:t>
            </a:r>
            <a:r>
              <a:rPr lang="ru-RU" sz="1600" b="1" dirty="0" err="1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>Закрепина</a:t>
            </a:r>
            <a:r>
              <a:rPr lang="ru-RU" sz="16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> А.В. </a:t>
            </a:r>
          </a:p>
          <a:p>
            <a:pPr>
              <a:lnSpc>
                <a:spcPct val="80000"/>
              </a:lnSpc>
            </a:pPr>
            <a:endParaRPr lang="ru-RU" sz="16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  <a:sym typeface="Calibri"/>
            </a:endParaRPr>
          </a:p>
          <a:p>
            <a:pPr>
              <a:lnSpc>
                <a:spcPct val="80000"/>
              </a:lnSpc>
            </a:pPr>
            <a:r>
              <a:rPr lang="ru-RU" sz="16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>Диагностика познавательного развития. </a:t>
            </a:r>
            <a:r>
              <a:rPr lang="ru-RU" sz="16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/>
            </a:r>
            <a:br>
              <a:rPr lang="ru-RU" sz="16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</a:br>
            <a:r>
              <a:rPr lang="ru-RU" sz="16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>Комплект </a:t>
            </a:r>
            <a:r>
              <a:rPr lang="ru-RU" sz="16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>материалов для обследования детей </a:t>
            </a:r>
            <a:r>
              <a:rPr lang="ru-RU" sz="16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/>
            </a:r>
            <a:br>
              <a:rPr lang="ru-RU" sz="16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</a:br>
            <a:r>
              <a:rPr lang="ru-RU" sz="16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>в </a:t>
            </a:r>
            <a:r>
              <a:rPr lang="ru-RU" sz="16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  <a:sym typeface="Calibri"/>
              </a:rPr>
              <a:t>возрасте от 6 месяцев до 10 лет. (Коробка)</a:t>
            </a:r>
          </a:p>
        </p:txBody>
      </p:sp>
    </p:spTree>
    <p:extLst>
      <p:ext uri="{BB962C8B-B14F-4D97-AF65-F5344CB8AC3E}">
        <p14:creationId xmlns:p14="http://schemas.microsoft.com/office/powerpoint/2010/main" val="295847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24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4238" y="383383"/>
            <a:ext cx="11322947" cy="11893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ОРИГИНАЛЬНЫЙ СПОСОБ СКРИНИНГ-ДИАГНОСТИКИ познавательного </a:t>
            </a:r>
            <a:r>
              <a:rPr lang="ru-RU" dirty="0"/>
              <a:t>развития детей </a:t>
            </a:r>
            <a:r>
              <a:rPr lang="ru-RU" dirty="0"/>
              <a:t>в </a:t>
            </a:r>
            <a:r>
              <a:rPr lang="ru-RU" dirty="0"/>
              <a:t>возрасте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от </a:t>
            </a:r>
            <a:r>
              <a:rPr lang="ru-RU" dirty="0"/>
              <a:t>6 месяцев до 10 </a:t>
            </a:r>
            <a:r>
              <a:rPr lang="ru-RU" dirty="0"/>
              <a:t>лет</a:t>
            </a:r>
            <a:endParaRPr lang="ru-RU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658407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343526" y="1916113"/>
            <a:ext cx="6332538" cy="2146742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В каждом возрастном периоде ребёнок должен овладеть определённым способом познания. 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При планировании воспитания и обучения необходимо учитывать актуальный способ познания, сформированный у ребёнка. 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Если способ познания не соответствует возрастному нормативу, это свидетельствует о необходимости специальной педагогической помощи и коррекции содержания обучения.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343526" y="4668039"/>
            <a:ext cx="6433986" cy="17955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lvl="0">
              <a:spcBef>
                <a:spcPct val="0"/>
              </a:spcBef>
              <a:defRPr sz="1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1800" b="1" dirty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Результаты обследования по </a:t>
            </a:r>
            <a:r>
              <a:rPr lang="ru-RU" sz="1800" b="1" dirty="0" smtClean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методике позволяют: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выявить основные проблемы в познавательном развитии ребёнка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  <a:defRPr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определить необходимые виды и объём психолого-педагогической помощи.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6" r="10468"/>
          <a:stretch/>
        </p:blipFill>
        <p:spPr>
          <a:xfrm>
            <a:off x="0" y="1829857"/>
            <a:ext cx="4758125" cy="4847167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11418339" y="6408328"/>
            <a:ext cx="164194" cy="2613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80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48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6954" y="296581"/>
            <a:ext cx="11322947" cy="7977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 smtClean="0"/>
              <a:t>Комплект диагностических материалов </a:t>
            </a:r>
            <a:br>
              <a:rPr lang="ru-RU" dirty="0" smtClean="0"/>
            </a:br>
            <a:r>
              <a:rPr lang="ru-RU" dirty="0" smtClean="0"/>
              <a:t>будет полезен:</a:t>
            </a:r>
            <a:endParaRPr lang="ru-RU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29192" y="1665288"/>
            <a:ext cx="7258639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Педагогам-дефектологам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Детским психологам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Педиатрам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Неврологам</a:t>
            </a:r>
          </a:p>
          <a:p>
            <a:endParaRPr lang="ru-RU" dirty="0" smtClean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400" dirty="0"/>
              <a:t>А </a:t>
            </a:r>
            <a:r>
              <a:rPr lang="ru-RU" sz="1400" dirty="0"/>
              <a:t>также всем, перед кем стоит задача оценить соответствие уровня познавательного развития ребёнка возрастному нормативу и осуществлять мониторинг этого показателя на регулярной основе.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76954" y="4409209"/>
            <a:ext cx="7116763" cy="1447800"/>
          </a:xfrm>
          <a:custGeom>
            <a:avLst/>
            <a:gdLst>
              <a:gd name="connsiteX0" fmla="*/ 0 w 7572376"/>
              <a:gd name="connsiteY0" fmla="*/ 0 h 1475109"/>
              <a:gd name="connsiteX1" fmla="*/ 6834822 w 7572376"/>
              <a:gd name="connsiteY1" fmla="*/ 0 h 1475109"/>
              <a:gd name="connsiteX2" fmla="*/ 7572376 w 7572376"/>
              <a:gd name="connsiteY2" fmla="*/ 737555 h 1475109"/>
              <a:gd name="connsiteX3" fmla="*/ 6834822 w 7572376"/>
              <a:gd name="connsiteY3" fmla="*/ 1475109 h 1475109"/>
              <a:gd name="connsiteX4" fmla="*/ 0 w 7572376"/>
              <a:gd name="connsiteY4" fmla="*/ 1475109 h 1475109"/>
              <a:gd name="connsiteX5" fmla="*/ 0 w 7572376"/>
              <a:gd name="connsiteY5" fmla="*/ 0 h 1475109"/>
              <a:gd name="connsiteX0" fmla="*/ 0 w 7667626"/>
              <a:gd name="connsiteY0" fmla="*/ 0 h 1475109"/>
              <a:gd name="connsiteX1" fmla="*/ 6834822 w 7667626"/>
              <a:gd name="connsiteY1" fmla="*/ 0 h 1475109"/>
              <a:gd name="connsiteX2" fmla="*/ 7667626 w 7667626"/>
              <a:gd name="connsiteY2" fmla="*/ 737555 h 1475109"/>
              <a:gd name="connsiteX3" fmla="*/ 6834822 w 7667626"/>
              <a:gd name="connsiteY3" fmla="*/ 1475109 h 1475109"/>
              <a:gd name="connsiteX4" fmla="*/ 0 w 7667626"/>
              <a:gd name="connsiteY4" fmla="*/ 1475109 h 1475109"/>
              <a:gd name="connsiteX5" fmla="*/ 0 w 7667626"/>
              <a:gd name="connsiteY5" fmla="*/ 0 h 1475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7626" h="1475109">
                <a:moveTo>
                  <a:pt x="0" y="0"/>
                </a:moveTo>
                <a:lnTo>
                  <a:pt x="6834822" y="0"/>
                </a:lnTo>
                <a:lnTo>
                  <a:pt x="7667626" y="737555"/>
                </a:lnTo>
                <a:lnTo>
                  <a:pt x="6834822" y="1475109"/>
                </a:lnTo>
                <a:lnTo>
                  <a:pt x="0" y="147510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Методика разработана на основе </a:t>
            </a:r>
            <a:r>
              <a:rPr lang="ru-RU" dirty="0" smtClean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dirty="0" smtClean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многолетних </a:t>
            </a:r>
            <a:r>
              <a:rPr lang="ru-RU" dirty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научно-экспериментальных исследований </a:t>
            </a:r>
            <a:r>
              <a:rPr lang="ru-RU" dirty="0" smtClean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ru-RU" dirty="0" smtClean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и </a:t>
            </a:r>
            <a:r>
              <a:rPr lang="ru-RU" dirty="0">
                <a:solidFill>
                  <a:schemeClr val="bg1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доказала свою эффективность в ходе длительной апробации.</a:t>
            </a:r>
          </a:p>
        </p:txBody>
      </p:sp>
      <p:pic>
        <p:nvPicPr>
          <p:cNvPr id="18" name="Picture 9" descr="C:\Users\igornostaev\Desktop\коробока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6" r="4870" b="3901"/>
          <a:stretch/>
        </p:blipFill>
        <p:spPr bwMode="auto">
          <a:xfrm rot="162316">
            <a:off x="7882465" y="2156527"/>
            <a:ext cx="3832215" cy="410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1418339" y="6408328"/>
            <a:ext cx="164194" cy="2613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23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72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6954" y="440230"/>
            <a:ext cx="11322947" cy="4008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 smtClean="0"/>
              <a:t>Авторский коллектив</a:t>
            </a:r>
            <a:endParaRPr lang="ru-RU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670602" y="1491503"/>
            <a:ext cx="3609975" cy="5232026"/>
          </a:xfrm>
          <a:prstGeom prst="rect">
            <a:avLst/>
          </a:prstGeom>
          <a:solidFill>
            <a:srgbClr val="F255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060627" y="1491503"/>
            <a:ext cx="3609975" cy="52320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50652" y="1491503"/>
            <a:ext cx="3609975" cy="52320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247705" y="3922350"/>
            <a:ext cx="28765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003366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Закрепина</a:t>
            </a:r>
            <a:r>
              <a:rPr lang="ru-RU" sz="1400" b="1" dirty="0">
                <a:solidFill>
                  <a:srgbClr val="003366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Алла Васильевна, </a:t>
            </a: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доктор педагогических наук, доцент, член-корреспондент РАО, заведующий лабораторией психолого-педагогических исследований и технологий специального образования лиц с интеллектуальными нарушениями Института коррекционной педагогики РАО.</a:t>
            </a:r>
          </a:p>
        </p:txBody>
      </p:sp>
      <p:pic>
        <p:nvPicPr>
          <p:cNvPr id="26" name="Picture 2" descr="https://ikprao.ru/assets/images/photoarc/preresized/154106312217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89" y="1550926"/>
            <a:ext cx="2247902" cy="224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869004" y="3922350"/>
            <a:ext cx="27400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solidFill>
                  <a:srgbClr val="003366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Стребелева</a:t>
            </a:r>
            <a:r>
              <a:rPr lang="ru-RU" sz="1400" b="1" dirty="0">
                <a:solidFill>
                  <a:srgbClr val="003366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Елена Антоновна, </a:t>
            </a: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доктор педагогических наук, профессор, лауреат премии Президента РФ, главный научный сотрудник Института коррекционной педагогики РАО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361505" y="3922350"/>
            <a:ext cx="299421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3366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Лазуренко Светлана Борисовна, </a:t>
            </a:r>
            <a:r>
              <a:rPr lang="ru-RU" sz="1400" dirty="0">
                <a:ea typeface="Open Sans Light" panose="020B0306030504020204" pitchFamily="34" charset="0"/>
                <a:cs typeface="Open Sans Light" panose="020B0306030504020204" pitchFamily="34" charset="0"/>
              </a:rPr>
              <a:t>доктор педагогических наук, профессор, член-корреспондент РАО, руководитель центра психолого-педагогической помощи в педиатрии ФГАУ «Национальный медицинский исследовательский центр здоровья детей» МЗ РФ, главный научный сотрудник Института коррекционной педагогики РАО</a:t>
            </a:r>
          </a:p>
        </p:txBody>
      </p:sp>
      <p:pic>
        <p:nvPicPr>
          <p:cNvPr id="29" name="Picture 4" descr="https://ikprao.ru/assets/images/photoarc/640x360/1540725995438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539" y="1550926"/>
            <a:ext cx="2247902" cy="224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https://ikprao.ru/assets/images/photoarc/preresized/154072560344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539" y="1550926"/>
            <a:ext cx="2247902" cy="224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11418339" y="6408328"/>
            <a:ext cx="164194" cy="2613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96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93879" y="495624"/>
            <a:ext cx="11322947" cy="4008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ru-RU" dirty="0" smtClean="0"/>
              <a:t>Состав комплекта</a:t>
            </a:r>
            <a:endParaRPr lang="ru-RU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C:\Users\igornostaev\Desktop\Стребелева\methodic_Cover_cc2019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95" y="1899390"/>
            <a:ext cx="1654811" cy="22545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igornostaev\Desktop\Стребелева\papka 1_5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608">
            <a:off x="7117085" y="1562282"/>
            <a:ext cx="1430368" cy="18862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2" name="Picture 3" descr="C:\Users\igornostaev\Desktop\Стребелева\papka 6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608">
            <a:off x="9023246" y="1532861"/>
            <a:ext cx="1420095" cy="18829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3" name="Picture 4" descr="C:\Users\igornostaev\Desktop\Стребелева\papka 7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608">
            <a:off x="5387067" y="1564338"/>
            <a:ext cx="1420095" cy="18929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4" name="Picture 5" descr="C:\Users\igornostaev\Desktop\Стребелева\papka 8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608">
            <a:off x="6258905" y="2831158"/>
            <a:ext cx="1423617" cy="18844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5" name="Picture 6" descr="C:\Users\igornostaev\Desktop\Стребелева\papka 9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608">
            <a:off x="8126482" y="2817888"/>
            <a:ext cx="1420095" cy="18794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6" name="Picture 7" descr="C:\Users\igornostaev\Desktop\Стребелева\papka 10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608">
            <a:off x="4430928" y="2772900"/>
            <a:ext cx="1383698" cy="18862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37" name="Picture 8" descr="C:\Users\igornostaev\Desktop\Стребелева\papka 11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608">
            <a:off x="9977390" y="2832955"/>
            <a:ext cx="1416280" cy="18774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412442"/>
              </p:ext>
            </p:extLst>
          </p:nvPr>
        </p:nvGraphicFramePr>
        <p:xfrm>
          <a:off x="377226" y="4222778"/>
          <a:ext cx="3389811" cy="2279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5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Методическое</a:t>
                      </a:r>
                      <a:r>
                        <a:rPr lang="ru-RU" sz="1600" baseline="0" dirty="0" smtClean="0"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 пособие</a:t>
                      </a:r>
                      <a:endParaRPr lang="ru-RU" sz="1600" dirty="0"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066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Теоретическое обоснование методики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Пошаговое описание процедуры обследования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Образец заполнения бланка обследования</a:t>
                      </a:r>
                      <a:endParaRPr lang="ru-RU" sz="1600" dirty="0">
                        <a:solidFill>
                          <a:srgbClr val="003366"/>
                        </a:solidFill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104559"/>
              </p:ext>
            </p:extLst>
          </p:nvPr>
        </p:nvGraphicFramePr>
        <p:xfrm>
          <a:off x="4339771" y="4222778"/>
          <a:ext cx="7250467" cy="231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5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536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11 наборов в 7 папках для обследования познавательного развития детей с 1-го по 11-ый год жизни включительно</a:t>
                      </a:r>
                      <a:endParaRPr lang="ru-RU" sz="1600" dirty="0"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2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Таблица заданий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rgbClr val="F2553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Дидактические материалы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rgbClr val="F2553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285">
                <a:tc rowSpan="3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Краткое изложение диагностической процедуры</a:t>
                      </a:r>
                      <a:endParaRPr lang="ru-RU" sz="1600" dirty="0">
                        <a:solidFill>
                          <a:srgbClr val="003366"/>
                        </a:solidFill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Плотные разрезные листы с заданиями </a:t>
                      </a:r>
                      <a:endParaRPr lang="ru-RU" sz="1600" dirty="0">
                        <a:solidFill>
                          <a:srgbClr val="003366"/>
                        </a:solidFill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285">
                <a:tc vMerge="1">
                  <a:txBody>
                    <a:bodyPr/>
                    <a:lstStyle/>
                    <a:p>
                      <a:endParaRPr lang="ru-RU" sz="140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Для детей</a:t>
                      </a:r>
                      <a:endParaRPr lang="ru-RU" sz="1600" b="1" dirty="0">
                        <a:solidFill>
                          <a:srgbClr val="003366"/>
                        </a:solidFill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3366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Для специалиста</a:t>
                      </a:r>
                      <a:endParaRPr lang="ru-RU" sz="1600" b="1" dirty="0">
                        <a:solidFill>
                          <a:srgbClr val="003366"/>
                        </a:solidFill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710">
                <a:tc vMerge="1">
                  <a:txBody>
                    <a:bodyPr/>
                    <a:lstStyle/>
                    <a:p>
                      <a:endParaRPr lang="ru-RU" sz="1400" dirty="0">
                        <a:latin typeface="Open Sans Light" panose="020B0306030504020204" pitchFamily="34" charset="0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Карточки-задания для ребёнка</a:t>
                      </a:r>
                      <a:endParaRPr lang="ru-RU" sz="1600" dirty="0">
                        <a:solidFill>
                          <a:srgbClr val="003366"/>
                        </a:solidFill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+mn-lt"/>
                          <a:ea typeface="Open Sans Light" panose="020B0306030504020204" pitchFamily="34" charset="0"/>
                          <a:cs typeface="Open Sans Light" panose="020B0306030504020204" pitchFamily="34" charset="0"/>
                        </a:rPr>
                        <a:t>Карточки с текстами, которые специалист зачитывает ребёнку вслух</a:t>
                      </a:r>
                      <a:endParaRPr lang="ru-RU" sz="1600" dirty="0">
                        <a:solidFill>
                          <a:srgbClr val="003366"/>
                        </a:solidFill>
                        <a:latin typeface="+mn-lt"/>
                        <a:ea typeface="Open Sans Light" panose="020B0306030504020204" pitchFamily="34" charset="0"/>
                        <a:cs typeface="Open Sans Light" panose="020B0306030504020204" pitchFamily="34" charset="0"/>
                      </a:endParaRPr>
                    </a:p>
                  </a:txBody>
                  <a:tcPr marL="54000" marR="36000" marT="36000" marB="36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4294967295"/>
          </p:nvPr>
        </p:nvSpPr>
        <p:spPr>
          <a:xfrm>
            <a:off x="11418339" y="6408328"/>
            <a:ext cx="164194" cy="26133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07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L45Bs_49czdZE6X9rW1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L45Bs_49czdZE6X9rW1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Ksfz2C1qJMSUX3vhOgGv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17877</TotalTime>
  <Words>470</Words>
  <Application>Microsoft Office PowerPoint</Application>
  <PresentationFormat>Широкоэкранный</PresentationFormat>
  <Paragraphs>65</Paragraphs>
  <Slides>7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Light</vt:lpstr>
      <vt:lpstr>Wingdings</vt:lpstr>
      <vt:lpstr>Wingdings 2</vt:lpstr>
      <vt:lpstr>Тема Office</vt:lpstr>
      <vt:lpstr>5_Тема Office</vt:lpstr>
      <vt:lpstr>Слайд think-cell</vt:lpstr>
      <vt:lpstr>НОВИНКИ ИЮЛЯ 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</dc:creator>
  <cp:lastModifiedBy>Копьева Наталья Владимировна</cp:lastModifiedBy>
  <cp:revision>1164</cp:revision>
  <cp:lastPrinted>2021-03-09T13:01:30Z</cp:lastPrinted>
  <dcterms:created xsi:type="dcterms:W3CDTF">2018-07-24T05:59:49Z</dcterms:created>
  <dcterms:modified xsi:type="dcterms:W3CDTF">2021-06-24T06:19:03Z</dcterms:modified>
</cp:coreProperties>
</file>