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656" r:id="rId2"/>
    <p:sldId id="870" r:id="rId3"/>
    <p:sldId id="872" r:id="rId4"/>
    <p:sldId id="873" r:id="rId5"/>
  </p:sldIdLst>
  <p:sldSz cx="12192000" cy="6858000"/>
  <p:notesSz cx="6805613" cy="9944100"/>
  <p:custDataLst>
    <p:tags r:id="rId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279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355" userDrawn="1">
          <p15:clr>
            <a:srgbClr val="A4A3A4"/>
          </p15:clr>
        </p15:guide>
        <p15:guide id="6" orient="horz" pos="3203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1525" userDrawn="1">
          <p15:clr>
            <a:srgbClr val="A4A3A4"/>
          </p15:clr>
        </p15:guide>
        <p15:guide id="9" pos="1980" userDrawn="1">
          <p15:clr>
            <a:srgbClr val="A4A3A4"/>
          </p15:clr>
        </p15:guide>
        <p15:guide id="10" orient="horz" pos="1003" userDrawn="1">
          <p15:clr>
            <a:srgbClr val="A4A3A4"/>
          </p15:clr>
        </p15:guide>
        <p15:guide id="11" orient="horz" pos="550" userDrawn="1">
          <p15:clr>
            <a:srgbClr val="A4A3A4"/>
          </p15:clr>
        </p15:guide>
        <p15:guide id="13" pos="2593" userDrawn="1">
          <p15:clr>
            <a:srgbClr val="A4A3A4"/>
          </p15:clr>
        </p15:guide>
        <p15:guide id="14" orient="horz" pos="187" userDrawn="1">
          <p15:clr>
            <a:srgbClr val="A4A3A4"/>
          </p15:clr>
        </p15:guide>
        <p15:guide id="15" orient="horz" pos="15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" initials="v" lastIdx="1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B8"/>
    <a:srgbClr val="6D86C4"/>
    <a:srgbClr val="345DAE"/>
    <a:srgbClr val="FF4747"/>
    <a:srgbClr val="2D2B8D"/>
    <a:srgbClr val="008F96"/>
    <a:srgbClr val="3D9FBD"/>
    <a:srgbClr val="CBD6F1"/>
    <a:srgbClr val="5A4888"/>
    <a:srgbClr val="2947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152" autoAdjust="0"/>
    <p:restoredTop sz="96408" autoAdjust="0"/>
  </p:normalViewPr>
  <p:slideViewPr>
    <p:cSldViewPr snapToGrid="0">
      <p:cViewPr varScale="1">
        <p:scale>
          <a:sx n="103" d="100"/>
          <a:sy n="103" d="100"/>
        </p:scale>
        <p:origin x="138" y="384"/>
      </p:cViewPr>
      <p:guideLst>
        <p:guide pos="279"/>
        <p:guide pos="3840"/>
        <p:guide pos="7355"/>
        <p:guide orient="horz" pos="3203"/>
        <p:guide orient="horz" pos="3748"/>
        <p:guide orient="horz" pos="1525"/>
        <p:guide pos="1980"/>
        <p:guide orient="horz" pos="1003"/>
        <p:guide orient="horz" pos="550"/>
        <p:guide pos="2593"/>
        <p:guide orient="horz" pos="187"/>
        <p:guide orient="horz" pos="1501"/>
      </p:guideLst>
    </p:cSldViewPr>
  </p:slideViewPr>
  <p:outlineViewPr>
    <p:cViewPr>
      <p:scale>
        <a:sx n="33" d="100"/>
        <a:sy n="33" d="100"/>
      </p:scale>
      <p:origin x="0" y="1212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00" d="100"/>
        <a:sy n="100" d="100"/>
      </p:scale>
      <p:origin x="0" y="18174"/>
    </p:cViewPr>
  </p:sorterViewPr>
  <p:notesViewPr>
    <p:cSldViewPr snapToGrid="0">
      <p:cViewPr>
        <p:scale>
          <a:sx n="130" d="100"/>
          <a:sy n="130" d="100"/>
        </p:scale>
        <p:origin x="192" y="-4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099" cy="49893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0" y="3"/>
            <a:ext cx="2949099" cy="49893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0488621D-33F7-43DA-9DA1-6B62CCF928AF}" type="datetimeFigureOut">
              <a:rPr lang="ru-RU" smtClean="0"/>
              <a:pPr/>
              <a:t>16.04.2021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3" y="4785598"/>
            <a:ext cx="5444490" cy="3915489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49099" cy="4989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89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9447256E-483B-4BC1-BFF8-D2418426C52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70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7256E-483B-4BC1-BFF8-D2418426C52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363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5604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7622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16.04.2021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83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16.04.2021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885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16.04.2021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917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16.04.2021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775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16.04.2021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561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16.04.2021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4837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16.04.2021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0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16.04.2021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495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16.04.2021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173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16.04.2021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873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16.04.2021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885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 hidden="1">
            <a:extLst>
              <a:ext uri="{FF2B5EF4-FFF2-40B4-BE49-F238E27FC236}">
                <a16:creationId xmlns:a16="http://schemas.microsoft.com/office/drawing/2014/main" id="{336A5C21-8560-4361-BC34-8E7691E5DE3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4068361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" name="Слайд think-cell" r:id="rId16" imgW="359" imgH="360" progId="TCLayout.ActiveDocument.1">
                  <p:embed/>
                </p:oleObj>
              </mc:Choice>
              <mc:Fallback>
                <p:oleObj name="Слайд think-cell" r:id="rId16" imgW="359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>
            <a:extLst>
              <a:ext uri="{FF2B5EF4-FFF2-40B4-BE49-F238E27FC236}">
                <a16:creationId xmlns:a16="http://schemas.microsoft.com/office/drawing/2014/main" id="{C09A8BCA-0AC5-4653-AE0C-127E1ECAA6AD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ru-RU" sz="4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9EBC3-1554-42AE-B388-EFCB1C77785B}" type="datetimeFigureOut">
              <a:rPr lang="ru-RU" smtClean="0"/>
              <a:pPr/>
              <a:t>16.04.2021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636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5.xml"/><Relationship Id="rId7" Type="http://schemas.openxmlformats.org/officeDocument/2006/relationships/image" Target="../media/image1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9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jpe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>
            <a:extLst>
              <a:ext uri="{FF2B5EF4-FFF2-40B4-BE49-F238E27FC236}">
                <a16:creationId xmlns:a16="http://schemas.microsoft.com/office/drawing/2014/main" id="{F28B5AF9-254C-449F-805A-200563AB240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808" name="Слайд think-cell" r:id="rId6" imgW="359" imgH="360" progId="TCLayout.ActiveDocument.1">
                  <p:embed/>
                </p:oleObj>
              </mc:Choice>
              <mc:Fallback>
                <p:oleObj name="Слайд think-cell" r:id="rId6" imgW="359" imgH="360" progId="TCLayout.ActiveDocument.1">
                  <p:embed/>
                  <p:pic>
                    <p:nvPicPr>
                      <p:cNvPr id="7" name="Объект 6" hidden="1">
                        <a:extLst>
                          <a:ext uri="{FF2B5EF4-FFF2-40B4-BE49-F238E27FC236}">
                            <a16:creationId xmlns:a16="http://schemas.microsoft.com/office/drawing/2014/main" id="{F28B5AF9-254C-449F-805A-200563AB24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 hidden="1">
            <a:extLst>
              <a:ext uri="{FF2B5EF4-FFF2-40B4-BE49-F238E27FC236}">
                <a16:creationId xmlns:a16="http://schemas.microsoft.com/office/drawing/2014/main" id="{D7EC1761-6312-4AB4-8DAC-F08C2EC72D3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ru-RU" sz="54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Open Sans Light" panose="020B0306030504020204" pitchFamily="34" charset="0"/>
            </a:endParaRPr>
          </a:p>
        </p:txBody>
      </p:sp>
      <p:pic>
        <p:nvPicPr>
          <p:cNvPr id="6" name="Рисунок 5" descr="000356.jpg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</a:extLst>
          </a:blip>
          <a:srcRect t="81" b="8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D63DCCC5-C5C7-4939-A893-4A4DB73304DC}"/>
              </a:ext>
            </a:extLst>
          </p:cNvPr>
          <p:cNvSpPr/>
          <p:nvPr/>
        </p:nvSpPr>
        <p:spPr>
          <a:xfrm rot="10800000"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00B0F0">
                  <a:alpha val="70000"/>
                </a:srgbClr>
              </a:gs>
              <a:gs pos="88000">
                <a:srgbClr val="2D2B8D">
                  <a:alpha val="70000"/>
                </a:srgb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5738" y="2639553"/>
            <a:ext cx="10216392" cy="789447"/>
          </a:xfrm>
        </p:spPr>
        <p:txBody>
          <a:bodyPr lIns="0" tIns="0" rIns="0" bIns="0">
            <a:spAutoFit/>
          </a:bodyPr>
          <a:lstStyle/>
          <a:p>
            <a:pPr algn="l">
              <a:lnSpc>
                <a:spcPct val="95000"/>
              </a:lnSpc>
            </a:pPr>
            <a:r>
              <a:rPr lang="ru-RU" sz="54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НОВИНКИ АПРЕЛЯ 2021</a:t>
            </a:r>
            <a:endParaRPr lang="ru-RU" sz="54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" name="AutoShape 4"/>
          <p:cNvSpPr>
            <a:spLocks noChangeAspect="1" noChangeArrowheads="1" noTextEdit="1"/>
          </p:cNvSpPr>
          <p:nvPr/>
        </p:nvSpPr>
        <p:spPr bwMode="auto">
          <a:xfrm>
            <a:off x="10099577" y="300997"/>
            <a:ext cx="1500931" cy="518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C5B8FA12-8F11-450D-B1D4-14C77A453207}"/>
              </a:ext>
            </a:extLst>
          </p:cNvPr>
          <p:cNvGrpSpPr/>
          <p:nvPr/>
        </p:nvGrpSpPr>
        <p:grpSpPr>
          <a:xfrm>
            <a:off x="9480931" y="5602514"/>
            <a:ext cx="2131199" cy="736914"/>
            <a:chOff x="10099577" y="300997"/>
            <a:chExt cx="1512553" cy="523002"/>
          </a:xfrm>
          <a:solidFill>
            <a:schemeClr val="bg1"/>
          </a:solidFill>
        </p:grpSpPr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2" name="Freeform 19"/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826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23406" y="1274490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846" y="132246"/>
            <a:ext cx="1442450" cy="51534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0198" y="5922593"/>
            <a:ext cx="3208835" cy="4414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>
              <a:defRPr sz="12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Код: </a:t>
            </a:r>
            <a:r>
              <a:rPr lang="ru-RU" b="0" dirty="0">
                <a:latin typeface="+mn-lt"/>
              </a:rPr>
              <a:t>15-1084-01</a:t>
            </a:r>
            <a:endParaRPr lang="ru-RU" b="0" dirty="0" smtClean="0">
              <a:solidFill>
                <a:prstClr val="black"/>
              </a:solidFill>
              <a:latin typeface="+mn-lt"/>
            </a:endParaRPr>
          </a:p>
          <a:p>
            <a:pPr lvl="0"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Параметры: 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60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sym typeface="Wingdings 2" panose="05020102010507070707" pitchFamily="18" charset="2"/>
              </a:rPr>
              <a:t>90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ru-RU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1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/8, 24 стр., 4 краски.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0198" y="439771"/>
            <a:ext cx="11322947" cy="4678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ru-RU" b="1" dirty="0" smtClean="0"/>
              <a:t>  </a:t>
            </a:r>
            <a:r>
              <a:rPr lang="ru-RU" sz="3200" b="1" spc="-40" dirty="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Линия УМК </a:t>
            </a:r>
            <a:r>
              <a:rPr lang="ru-RU" sz="3200" b="1" spc="-40" dirty="0" smtClean="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«Всеобщая история. </a:t>
            </a:r>
            <a:r>
              <a:rPr lang="ru-RU" sz="3200" b="1" spc="-40" dirty="0" err="1" smtClean="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Вигасин</a:t>
            </a:r>
            <a:r>
              <a:rPr lang="ru-RU" sz="3200" b="1" spc="-40" dirty="0" smtClean="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А. А. (5-9</a:t>
            </a:r>
            <a:r>
              <a:rPr lang="ru-RU" sz="3200" b="1" spc="-40" dirty="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54488" y="1976733"/>
            <a:ext cx="6096000" cy="3524042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</a:pPr>
            <a:r>
              <a:rPr lang="ru-RU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Атлас предназначен в качестве учебного пособия по Новой истории XVI</a:t>
            </a:r>
            <a:r>
              <a:rPr lang="en-US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I</a:t>
            </a:r>
            <a:r>
              <a:rPr lang="ru-RU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I в. для учеников 8 класса общеобразовательной школы и представляет собой современное учебное иллюстрированное картографическое издание. </a:t>
            </a:r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 smtClean="0">
                <a:ea typeface="Open Sans Light" panose="020B0306030504020204" pitchFamily="34" charset="0"/>
                <a:cs typeface="Open Sans Light" panose="020B0306030504020204" pitchFamily="34" charset="0"/>
              </a:rPr>
              <a:t>Каждый </a:t>
            </a:r>
            <a:r>
              <a:rPr lang="ru-RU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тематический разворот атласа содержит комплекс взаимосвязанных информационно-методических материалов (основные и дополнительные карты, объёмные схемы, иллюстрации и пр.).</a:t>
            </a:r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 smtClean="0">
                <a:ea typeface="Open Sans Light" panose="020B0306030504020204" pitchFamily="34" charset="0"/>
                <a:cs typeface="Open Sans Light" panose="020B0306030504020204" pitchFamily="34" charset="0"/>
              </a:rPr>
              <a:t>Атлас </a:t>
            </a:r>
            <a:r>
              <a:rPr lang="ru-RU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более подробно и полно освещает историю стран Европы, Азии, Америки и Африки в Новое время. </a:t>
            </a:r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 smtClean="0">
                <a:ea typeface="Open Sans Light" panose="020B0306030504020204" pitchFamily="34" charset="0"/>
                <a:cs typeface="Open Sans Light" panose="020B0306030504020204" pitchFamily="34" charset="0"/>
              </a:rPr>
              <a:t>Иллюстративный </a:t>
            </a:r>
            <a:r>
              <a:rPr lang="ru-RU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и текстовый материал содержит важную и интересную информацию, которая непосредственно связана с картами и схемами и, органично дополняя материал учебника, помогает учителю в объяснении исторических событий, а ученику — глубже и полнее усвоить материал. </a:t>
            </a:r>
          </a:p>
          <a:p>
            <a:pPr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</a:pPr>
            <a:r>
              <a:rPr lang="ru-RU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                Атлас подходит к любому из учебников по всеобщей истории для 8 класса, синхронизированным с курсом истории России..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21138" y="140455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История. Новое время. Атлас. 8 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класс </a:t>
            </a:r>
          </a:p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Автор-сост. Лазарева А.В., </a:t>
            </a:r>
            <a:r>
              <a:rPr lang="ru-RU" sz="1400" b="1" dirty="0" err="1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Хандажинская</a:t>
            </a:r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С.А.</a:t>
            </a:r>
          </a:p>
        </p:txBody>
      </p:sp>
      <p:pic>
        <p:nvPicPr>
          <p:cNvPr id="10" name="Рисунок 9" descr="C:\Users\Ebakalyar\Desktop\HisV8-Atl_cover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" y="1592263"/>
            <a:ext cx="2700337" cy="36486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4072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19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5033" y="397178"/>
            <a:ext cx="11322947" cy="4739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Серия </a:t>
            </a:r>
            <a:r>
              <a:rPr lang="ru-RU" dirty="0" smtClean="0"/>
              <a:t>«Функциональная грамотность. Учимся для жизни»</a:t>
            </a:r>
            <a:endParaRPr lang="ru-RU" dirty="0"/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4714370" y="2313956"/>
            <a:ext cx="7069591" cy="3908762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 lvl="0">
              <a:spcBef>
                <a:spcPts val="600"/>
              </a:spcBef>
              <a:defRPr/>
            </a:pPr>
            <a:r>
              <a:rPr lang="ru-RU" sz="1400" b="1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Что </a:t>
            </a:r>
            <a:r>
              <a:rPr lang="ru-RU" sz="1400" b="1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содержат пособия: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обучающие </a:t>
            </a: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и тренировочные эталонные задания, </a:t>
            </a:r>
            <a:b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основанные на реальных жизненных ситуациях;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развернутые </a:t>
            </a: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описания особенностей оценки заданий;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подробные </a:t>
            </a: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комментарии, предполагаемые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ответы и критерии оценивания.</a:t>
            </a:r>
          </a:p>
          <a:p>
            <a:pPr lvl="0">
              <a:spcBef>
                <a:spcPts val="600"/>
              </a:spcBef>
              <a:defRPr/>
            </a:pPr>
            <a:r>
              <a:rPr lang="ru-RU" sz="1400" b="1" dirty="0" smtClean="0">
                <a:ea typeface="Open Sans Light" panose="020B0306030504020204" pitchFamily="34" charset="0"/>
                <a:cs typeface="Open Sans Light" panose="020B0306030504020204" pitchFamily="34" charset="0"/>
              </a:rPr>
              <a:t>Чем </a:t>
            </a:r>
            <a:r>
              <a:rPr lang="ru-RU" sz="1400" b="1" dirty="0">
                <a:ea typeface="Open Sans Light" panose="020B0306030504020204" pitchFamily="34" charset="0"/>
                <a:cs typeface="Open Sans Light" panose="020B0306030504020204" pitchFamily="34" charset="0"/>
              </a:rPr>
              <a:t>помогут пособия: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сформировать </a:t>
            </a: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умения применять в жизни знания, полученные в школе;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выявить </a:t>
            </a: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и предотвратить возможные затруднения учащихся при выполнении заданий по функциональной грамотности;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повысить </a:t>
            </a: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внутреннюю мотивацию учащихся.</a:t>
            </a:r>
          </a:p>
          <a:p>
            <a:pPr lvl="0">
              <a:spcBef>
                <a:spcPts val="600"/>
              </a:spcBef>
              <a:defRPr/>
            </a:pPr>
            <a:r>
              <a:rPr lang="ru-RU" sz="1400" b="1" dirty="0" smtClean="0">
                <a:ea typeface="Open Sans Light" panose="020B0306030504020204" pitchFamily="34" charset="0"/>
                <a:cs typeface="Open Sans Light" panose="020B0306030504020204" pitchFamily="34" charset="0"/>
              </a:rPr>
              <a:t>Как </a:t>
            </a:r>
            <a:r>
              <a:rPr lang="ru-RU" sz="1400" b="1" dirty="0">
                <a:ea typeface="Open Sans Light" panose="020B0306030504020204" pitchFamily="34" charset="0"/>
                <a:cs typeface="Open Sans Light" panose="020B0306030504020204" pitchFamily="34" charset="0"/>
              </a:rPr>
              <a:t>использовать пособия</a:t>
            </a:r>
            <a:r>
              <a:rPr lang="ru-RU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на </a:t>
            </a: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уроках и во внеурочной деятельности;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для </a:t>
            </a: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организации внутришкольного мониторинга.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714370" y="1532554"/>
            <a:ext cx="6790705" cy="692497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 lvl="0">
              <a:defRPr/>
            </a:pP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Пособия </a:t>
            </a:r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серии «Функциональная грамотность. Учимся для жизни» предназначены для формирования и мониторинга всех компонентов функциональной грамотности, которые изучаются в международном сравнительном исследовании PISA.</a:t>
            </a:r>
          </a:p>
        </p:txBody>
      </p:sp>
      <p:pic>
        <p:nvPicPr>
          <p:cNvPr id="11" name="Рисунок 10" descr="C:\Users\ABaburin\AppData\Local\Microsoft\Windows\Temporary Internet Files\Content.Word\Читательская 2-1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69" y="2000385"/>
            <a:ext cx="2594020" cy="3443483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2793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743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9056" y="391150"/>
            <a:ext cx="11322947" cy="4739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Серия </a:t>
            </a:r>
            <a:r>
              <a:rPr lang="ru-RU" dirty="0" smtClean="0"/>
              <a:t>«Функциональная грамотность. Учимся для жизни»</a:t>
            </a:r>
            <a:endParaRPr lang="ru-RU" dirty="0"/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2913" y="6089272"/>
            <a:ext cx="3475447" cy="25680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Параметры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: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84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  <a:sym typeface="Wingdings 2"/>
              </a:rPr>
              <a:t>108 </a:t>
            </a:r>
            <a:r>
              <a:rPr kumimoji="0" lang="ru-RU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1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/</a:t>
            </a:r>
            <a:r>
              <a:rPr kumimoji="0" lang="ru-RU" sz="12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16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ru-RU" sz="12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112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стр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., </a:t>
            </a:r>
            <a:r>
              <a:rPr lang="ru-RU" sz="12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4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краски.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65091" y="2265075"/>
            <a:ext cx="6533534" cy="3308598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 lvl="0">
              <a:spcBef>
                <a:spcPts val="600"/>
              </a:spcBef>
              <a:defRPr/>
            </a:pPr>
            <a:endParaRPr lang="ru-RU" sz="1400" dirty="0" smtClean="0">
              <a:solidFill>
                <a:prstClr val="black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Читательская грамотность.</a:t>
            </a:r>
            <a:b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Сборник эталонных заданий. Выпуск </a:t>
            </a: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2. </a:t>
            </a: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Часть 1 и </a:t>
            </a: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(</a:t>
            </a: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апрель)</a:t>
            </a:r>
            <a:endParaRPr lang="ru-RU" sz="1400" dirty="0">
              <a:solidFill>
                <a:prstClr val="black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Математическая грамотность. </a:t>
            </a:r>
            <a:b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Сборник эталонных заданий. Выпуск </a:t>
            </a: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2. </a:t>
            </a: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Часть 1 и </a:t>
            </a: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2 (март)</a:t>
            </a:r>
            <a:endParaRPr lang="ru-RU" sz="1400" dirty="0">
              <a:solidFill>
                <a:prstClr val="black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Естественно-научная грамотность.</a:t>
            </a:r>
            <a:b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Сборник эталонных заданий. Выпуск </a:t>
            </a: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2 (март)</a:t>
            </a:r>
            <a:endParaRPr lang="ru-RU" sz="1400" dirty="0">
              <a:solidFill>
                <a:prstClr val="black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Финансовая грамотность. </a:t>
            </a:r>
            <a:b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Сборник эталонных заданий. Выпуск </a:t>
            </a: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2. Часть 1 и </a:t>
            </a: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2 (март)</a:t>
            </a:r>
            <a:endParaRPr lang="ru-RU" sz="1400" dirty="0">
              <a:solidFill>
                <a:prstClr val="black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Глобальные компетенции. </a:t>
            </a:r>
            <a:b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Сборник эталонных заданий. Выпуск </a:t>
            </a: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2 (март)</a:t>
            </a:r>
            <a:endParaRPr lang="ru-RU" sz="1400" dirty="0">
              <a:solidFill>
                <a:prstClr val="black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Креативное мышление.</a:t>
            </a:r>
            <a:b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ru-RU" sz="1400" dirty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Сборник эталонных заданий. Выпуск </a:t>
            </a:r>
            <a:r>
              <a:rPr lang="ru-RU" sz="1400" dirty="0" smtClean="0">
                <a:solidFill>
                  <a:prstClr val="black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2 (март)</a:t>
            </a:r>
            <a:endParaRPr lang="ru-RU" sz="1400" dirty="0">
              <a:solidFill>
                <a:prstClr val="black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65091" y="2065547"/>
            <a:ext cx="6096000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Ковалева Г.С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. и др</a:t>
            </a:r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65091" y="1606294"/>
            <a:ext cx="6790705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Выпуск 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2 </a:t>
            </a:r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предназначен для учащихся </a:t>
            </a:r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11-15 лет — новинки марта-апреля 2021.</a:t>
            </a:r>
            <a:endParaRPr lang="ru-RU" sz="14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29" y="1867904"/>
            <a:ext cx="4152365" cy="386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65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L45Bs_49czdZE6X9rW1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Ksfz2C1qJMSUX3vhOgGv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14106</TotalTime>
  <Words>276</Words>
  <Application>Microsoft Office PowerPoint</Application>
  <PresentationFormat>Широкоэкранный</PresentationFormat>
  <Paragraphs>41</Paragraphs>
  <Slides>4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Open Sans Light</vt:lpstr>
      <vt:lpstr>Wingdings</vt:lpstr>
      <vt:lpstr>Wingdings 2</vt:lpstr>
      <vt:lpstr>Тема Office</vt:lpstr>
      <vt:lpstr>Слайд think-cell</vt:lpstr>
      <vt:lpstr>НОВИНКИ АПРЕЛЯ 2021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Komp</dc:creator>
  <cp:lastModifiedBy>Копьева Наталья Владимировна</cp:lastModifiedBy>
  <cp:revision>1084</cp:revision>
  <cp:lastPrinted>2020-01-23T09:32:00Z</cp:lastPrinted>
  <dcterms:created xsi:type="dcterms:W3CDTF">2018-07-24T05:59:49Z</dcterms:created>
  <dcterms:modified xsi:type="dcterms:W3CDTF">2021-04-16T14:32:06Z</dcterms:modified>
</cp:coreProperties>
</file>