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6" r:id="rId2"/>
    <p:sldId id="870" r:id="rId3"/>
    <p:sldId id="872" r:id="rId4"/>
    <p:sldId id="873" r:id="rId5"/>
  </p:sldIdLst>
  <p:sldSz cx="12192000" cy="6858000"/>
  <p:notesSz cx="6805613" cy="99441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79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55" userDrawn="1">
          <p15:clr>
            <a:srgbClr val="A4A3A4"/>
          </p15:clr>
        </p15:guide>
        <p15:guide id="6" orient="horz" pos="3203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1525" userDrawn="1">
          <p15:clr>
            <a:srgbClr val="A4A3A4"/>
          </p15:clr>
        </p15:guide>
        <p15:guide id="9" pos="1980" userDrawn="1">
          <p15:clr>
            <a:srgbClr val="A4A3A4"/>
          </p15:clr>
        </p15:guide>
        <p15:guide id="10" orient="horz" pos="1003" userDrawn="1">
          <p15:clr>
            <a:srgbClr val="A4A3A4"/>
          </p15:clr>
        </p15:guide>
        <p15:guide id="11" orient="horz" pos="550" userDrawn="1">
          <p15:clr>
            <a:srgbClr val="A4A3A4"/>
          </p15:clr>
        </p15:guide>
        <p15:guide id="13" pos="2593" userDrawn="1">
          <p15:clr>
            <a:srgbClr val="A4A3A4"/>
          </p15:clr>
        </p15:guide>
        <p15:guide id="14" orient="horz" pos="187" userDrawn="1">
          <p15:clr>
            <a:srgbClr val="A4A3A4"/>
          </p15:clr>
        </p15:guide>
        <p15:guide id="15" orient="horz" pos="15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" initials="v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8"/>
    <a:srgbClr val="6D86C4"/>
    <a:srgbClr val="345DAE"/>
    <a:srgbClr val="FF4747"/>
    <a:srgbClr val="2D2B8D"/>
    <a:srgbClr val="008F96"/>
    <a:srgbClr val="3D9FBD"/>
    <a:srgbClr val="CBD6F1"/>
    <a:srgbClr val="5A4888"/>
    <a:srgbClr val="294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152" autoAdjust="0"/>
    <p:restoredTop sz="96408" autoAdjust="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>
        <p:guide pos="279"/>
        <p:guide pos="3840"/>
        <p:guide pos="7355"/>
        <p:guide orient="horz" pos="3203"/>
        <p:guide orient="horz" pos="3748"/>
        <p:guide orient="horz" pos="1525"/>
        <p:guide pos="1980"/>
        <p:guide orient="horz" pos="1003"/>
        <p:guide orient="horz" pos="550"/>
        <p:guide pos="2593"/>
        <p:guide orient="horz" pos="187"/>
        <p:guide orient="horz" pos="1501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18174"/>
    </p:cViewPr>
  </p:sorterViewPr>
  <p:notesViewPr>
    <p:cSldViewPr snapToGrid="0">
      <p:cViewPr>
        <p:scale>
          <a:sx n="130" d="100"/>
          <a:sy n="130" d="100"/>
        </p:scale>
        <p:origin x="192" y="-4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488621D-33F7-43DA-9DA1-6B62CCF928AF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85598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447256E-483B-4BC1-BFF8-D2418426C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6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60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62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8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8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1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3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3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8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40683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BC3-1554-42AE-B388-EFCB1C77785B}" type="datetimeFigureOut">
              <a:rPr lang="ru-RU" smtClean="0"/>
              <a:pPr/>
              <a:t>16.04.2021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F28B5AF9-254C-449F-805A-200563AB240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08" name="Слайд think-cell" r:id="rId6" imgW="359" imgH="360" progId="TCLayout.ActiveDocument.1">
                  <p:embed/>
                </p:oleObj>
              </mc:Choice>
              <mc:Fallback>
                <p:oleObj name="Слайд think-cell" r:id="rId6" imgW="359" imgH="360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F28B5AF9-254C-449F-805A-200563AB24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D7EC1761-6312-4AB4-8DAC-F08C2EC72D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5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 Light" panose="020B0306030504020204" pitchFamily="34" charset="0"/>
            </a:endParaRPr>
          </a:p>
        </p:txBody>
      </p:sp>
      <p:pic>
        <p:nvPicPr>
          <p:cNvPr id="6" name="Рисунок 5" descr="000356.jpg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81" b="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63DCCC5-C5C7-4939-A893-4A4DB73304DC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B0F0">
                  <a:alpha val="70000"/>
                </a:srgbClr>
              </a:gs>
              <a:gs pos="88000">
                <a:srgbClr val="2D2B8D">
                  <a:alpha val="7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738" y="2639553"/>
            <a:ext cx="10216392" cy="78944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ru-RU" sz="5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НОВИНКИ АПРЕЛЯ 2021</a:t>
            </a:r>
            <a:endParaRPr lang="ru-RU" sz="5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10099577" y="300997"/>
            <a:ext cx="1500931" cy="51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C5B8FA12-8F11-450D-B1D4-14C77A453207}"/>
              </a:ext>
            </a:extLst>
          </p:cNvPr>
          <p:cNvGrpSpPr/>
          <p:nvPr/>
        </p:nvGrpSpPr>
        <p:grpSpPr>
          <a:xfrm>
            <a:off x="9480931" y="5602514"/>
            <a:ext cx="2131199" cy="736914"/>
            <a:chOff x="10099577" y="300997"/>
            <a:chExt cx="1512553" cy="523002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23406" y="1274490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846" y="132246"/>
            <a:ext cx="1442450" cy="515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198" y="5922593"/>
            <a:ext cx="3208835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Код: </a:t>
            </a:r>
            <a:r>
              <a:rPr lang="ru-RU" b="0" dirty="0">
                <a:latin typeface="+mn-lt"/>
              </a:rPr>
              <a:t>15-1084-01</a:t>
            </a:r>
            <a:endParaRPr lang="ru-RU" b="0" dirty="0" smtClean="0">
              <a:solidFill>
                <a:prstClr val="black"/>
              </a:solidFill>
              <a:latin typeface="+mn-lt"/>
            </a:endParaRPr>
          </a:p>
          <a:p>
            <a:pPr lvl="0"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60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sym typeface="Wingdings 2" panose="05020102010507070707" pitchFamily="18" charset="2"/>
              </a:rPr>
              <a:t>90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ru-RU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/8, 24 стр., 4 краски.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198" y="439771"/>
            <a:ext cx="11322947" cy="467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ru-RU" b="1" dirty="0" smtClean="0"/>
              <a:t>  </a:t>
            </a:r>
            <a:r>
              <a:rPr lang="ru-RU" sz="3200" b="1" spc="-40" dirty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Линия УМК </a:t>
            </a: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«Всеобщая история. </a:t>
            </a:r>
            <a:r>
              <a:rPr lang="ru-RU" sz="3200" b="1" spc="-40" dirty="0" err="1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Вигасин</a:t>
            </a: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А. А. (5-9</a:t>
            </a:r>
            <a:r>
              <a:rPr lang="ru-RU" sz="3200" b="1" spc="-40" dirty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54488" y="1976733"/>
            <a:ext cx="6096000" cy="3524042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Атлас предназначен в качестве учебного пособия по Новой истории XVI</a:t>
            </a:r>
            <a:r>
              <a:rPr lang="en-US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I в. для учеников 8 класса общеобразовательной школы и представляет собой современное учебное иллюстрированное картографическое издание.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>
                <a:ea typeface="Open Sans Light" panose="020B0306030504020204" pitchFamily="34" charset="0"/>
                <a:cs typeface="Open Sans Light" panose="020B0306030504020204" pitchFamily="34" charset="0"/>
              </a:rPr>
              <a:t>Каждый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тематический разворот атласа содержит комплекс взаимосвязанных информационно-методических материалов (основные и дополнительные карты, объёмные схемы, иллюстрации и пр.).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>
                <a:ea typeface="Open Sans Light" panose="020B0306030504020204" pitchFamily="34" charset="0"/>
                <a:cs typeface="Open Sans Light" panose="020B0306030504020204" pitchFamily="34" charset="0"/>
              </a:rPr>
              <a:t>Атлас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более подробно и полно освещает историю стран Европы, Азии, Америки и Африки в Новое время.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>
                <a:ea typeface="Open Sans Light" panose="020B0306030504020204" pitchFamily="34" charset="0"/>
                <a:cs typeface="Open Sans Light" panose="020B0306030504020204" pitchFamily="34" charset="0"/>
              </a:rPr>
              <a:t>Иллюстративный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и текстовый материал содержит важную и интересную информацию, которая непосредственно связана с картами и схемами и, органично дополняя материал учебника, помогает учителю в объяснении исторических событий, а ученику — глубже и полнее усвоить материал. 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                Атлас подходит к любому из учебников по всеобщей истории для 8 класса, синхронизированным с курсом истории России..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21138" y="140455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История. Новое время. Атлас. 8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класс </a:t>
            </a: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Автор-сост. Лазарева А.В., </a:t>
            </a:r>
            <a:r>
              <a:rPr lang="ru-RU" sz="14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Хандажинская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С.А.</a:t>
            </a:r>
          </a:p>
        </p:txBody>
      </p:sp>
      <p:pic>
        <p:nvPicPr>
          <p:cNvPr id="10" name="Рисунок 9" descr="C:\Users\Ebakalyar\Desktop\HisV8-Atl_cover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1592263"/>
            <a:ext cx="2700337" cy="3648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407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19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033" y="397178"/>
            <a:ext cx="11322947" cy="47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Серия </a:t>
            </a:r>
            <a:r>
              <a:rPr lang="ru-RU" dirty="0" smtClean="0"/>
              <a:t>«Функциональная грамотность. Учимся для жизни»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714370" y="2313956"/>
            <a:ext cx="7069591" cy="3908762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Что </a:t>
            </a:r>
            <a:r>
              <a:rPr lang="ru-RU" sz="1400" b="1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содержат пособия: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обучающие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 тренировочные эталонные задания, 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основанные на реальных жизненных ситуациях;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развернутые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описания особенностей оценки заданий;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подробные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комментарии, предполагаемые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ответы и критерии оценивания.</a:t>
            </a:r>
          </a:p>
          <a:p>
            <a:pPr lvl="0">
              <a:spcBef>
                <a:spcPts val="600"/>
              </a:spcBef>
              <a:defRPr/>
            </a:pPr>
            <a:r>
              <a:rPr lang="ru-RU" sz="1400" b="1" dirty="0" smtClean="0">
                <a:ea typeface="Open Sans Light" panose="020B0306030504020204" pitchFamily="34" charset="0"/>
                <a:cs typeface="Open Sans Light" panose="020B0306030504020204" pitchFamily="34" charset="0"/>
              </a:rPr>
              <a:t>Чем </a:t>
            </a:r>
            <a:r>
              <a:rPr lang="ru-RU" sz="1400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помогут пособия: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сформировать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умения применять в жизни знания, полученные в школе;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выявить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 предотвратить возможные затруднения учащихся при выполнении заданий по функциональной грамотности;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повысить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внутреннюю мотивацию учащихся.</a:t>
            </a:r>
          </a:p>
          <a:p>
            <a:pPr lvl="0">
              <a:spcBef>
                <a:spcPts val="600"/>
              </a:spcBef>
              <a:defRPr/>
            </a:pPr>
            <a:r>
              <a:rPr lang="ru-RU" sz="1400" b="1" dirty="0" smtClean="0">
                <a:ea typeface="Open Sans Light" panose="020B0306030504020204" pitchFamily="34" charset="0"/>
                <a:cs typeface="Open Sans Light" panose="020B0306030504020204" pitchFamily="34" charset="0"/>
              </a:rPr>
              <a:t>Как </a:t>
            </a:r>
            <a:r>
              <a:rPr lang="ru-RU" sz="1400" b="1" dirty="0">
                <a:ea typeface="Open Sans Light" panose="020B0306030504020204" pitchFamily="34" charset="0"/>
                <a:cs typeface="Open Sans Light" panose="020B0306030504020204" pitchFamily="34" charset="0"/>
              </a:rPr>
              <a:t>использовать пособия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на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уроках и во внеурочной деятельности;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для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организации внутришкольного мониторинга.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4370" y="1532554"/>
            <a:ext cx="6790705" cy="692497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>
              <a:defRPr/>
            </a:pP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Пособия 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серии «Функциональная грамотность. Учимся для жизни» предназначены для формирования и мониторинга всех компонентов функциональной грамотности, которые изучаются в международном сравнительном исследовании PISA.</a:t>
            </a:r>
          </a:p>
        </p:txBody>
      </p:sp>
      <p:pic>
        <p:nvPicPr>
          <p:cNvPr id="11" name="Рисунок 10" descr="C:\Users\ABaburin\AppData\Local\Microsoft\Windows\Temporary Internet Files\Content.Word\Читательская 2-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69" y="2000385"/>
            <a:ext cx="2594020" cy="344348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793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3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056" y="391150"/>
            <a:ext cx="11322947" cy="4739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Серия </a:t>
            </a:r>
            <a:r>
              <a:rPr lang="ru-RU" dirty="0" smtClean="0"/>
              <a:t>«Функциональная грамотность. Учимся для жизни»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3" y="6089272"/>
            <a:ext cx="3475447" cy="2568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Параметры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84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  <a:sym typeface="Wingdings 2"/>
              </a:rPr>
              <a:t>108 </a:t>
            </a:r>
            <a:r>
              <a:rPr kumimoji="0" lang="ru-RU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/</a:t>
            </a:r>
            <a:r>
              <a:rPr kumimoji="0" lang="ru-RU" sz="12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16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ru-RU" sz="12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112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стр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., </a:t>
            </a:r>
            <a:r>
              <a:rPr lang="ru-RU" sz="12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4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краски.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5091" y="2265075"/>
            <a:ext cx="6533534" cy="3308598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>
              <a:spcBef>
                <a:spcPts val="600"/>
              </a:spcBef>
              <a:defRPr/>
            </a:pPr>
            <a:endParaRPr lang="ru-RU" sz="1400" dirty="0" smtClean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Читательская грамотность.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эталонных заданий. Выпуск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2.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Часть 1 и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  <a:r>
              <a:rPr lang="en-US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(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апрель)</a:t>
            </a:r>
            <a:endParaRPr lang="ru-RU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Математическая грамотность. 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эталонных заданий. Выпуск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2.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Часть 1 и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 (март)</a:t>
            </a:r>
            <a:endParaRPr lang="ru-RU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Естественно-научная грамотность.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эталонных заданий. Выпуск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 (март)</a:t>
            </a:r>
            <a:endParaRPr lang="ru-RU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Финансовая грамотность. 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эталонных заданий. Выпуск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2. Часть 1 и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 (март)</a:t>
            </a:r>
            <a:endParaRPr lang="ru-RU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Глобальные компетенции. 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эталонных заданий. Выпуск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 (март)</a:t>
            </a:r>
            <a:endParaRPr lang="ru-RU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Креативное мышление.</a:t>
            </a:r>
            <a:b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эталонных заданий. Выпуск </a:t>
            </a: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 (март)</a:t>
            </a:r>
            <a:endParaRPr lang="ru-RU" sz="1400" dirty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65091" y="2065547"/>
            <a:ext cx="6096000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Ковалева Г.С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. и др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65091" y="1606294"/>
            <a:ext cx="679070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Выпуск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2 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предназначен для учащихся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11-15 лет — новинки марта-апреля 2021.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29" y="1867904"/>
            <a:ext cx="4152365" cy="386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5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Ksfz2C1qJMSUX3vhOgG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14106</TotalTime>
  <Words>276</Words>
  <Application>Microsoft Office PowerPoint</Application>
  <PresentationFormat>Широкоэкранный</PresentationFormat>
  <Paragraphs>41</Paragraphs>
  <Slides>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 Light</vt:lpstr>
      <vt:lpstr>Wingdings</vt:lpstr>
      <vt:lpstr>Wingdings 2</vt:lpstr>
      <vt:lpstr>Тема Office</vt:lpstr>
      <vt:lpstr>Слайд think-cell</vt:lpstr>
      <vt:lpstr>НОВИНКИ АПРЕЛЯ 2021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Копьева Наталья Владимировна</cp:lastModifiedBy>
  <cp:revision>1084</cp:revision>
  <cp:lastPrinted>2020-01-23T09:32:00Z</cp:lastPrinted>
  <dcterms:created xsi:type="dcterms:W3CDTF">2018-07-24T05:59:49Z</dcterms:created>
  <dcterms:modified xsi:type="dcterms:W3CDTF">2021-04-16T14:32:06Z</dcterms:modified>
</cp:coreProperties>
</file>