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12192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8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Титульный слайд">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1524000" y="1122363"/>
            <a:ext cx="9144000" cy="2387600"/>
          </a:xfrm>
        </p:spPr>
        <p:txBody>
          <a:bodyPr anchor="b"/>
          <a:lstStyle>
            <a:lvl1pPr algn="ctr">
              <a:defRPr sz="6000"/>
            </a:lvl1pPr>
          </a:lstStyle>
          <a:p>
            <a:pPr>
              <a:defRPr/>
            </a:pPr>
            <a:r>
              <a:rPr lang="ru-RU"/>
              <a:t>Образец заголовка</a:t>
            </a:r>
          </a:p>
        </p:txBody>
      </p:sp>
      <p:sp>
        <p:nvSpPr>
          <p:cNvPr id="5" name="Подзаголовок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Образец подзаголовка</a:t>
            </a:r>
          </a:p>
        </p:txBody>
      </p:sp>
      <p:sp>
        <p:nvSpPr>
          <p:cNvPr id="6" name="Дата 3"/>
          <p:cNvSpPr>
            <a:spLocks noGrp="1"/>
          </p:cNvSpPr>
          <p:nvPr>
            <p:ph type="dt" sz="half" idx="10"/>
          </p:nvPr>
        </p:nvSpPr>
        <p:spPr bwMode="auto"/>
        <p:txBody>
          <a:bodyPr/>
          <a:lstStyle/>
          <a:p>
            <a:pPr>
              <a:defRPr/>
            </a:pPr>
            <a:fld id="{D2A4188D-9226-43AB-A26D-56F3CE53ED14}" type="datetime1">
              <a:rPr lang="ru-RU"/>
              <a:t>01.09.2021</a:t>
            </a:fld>
            <a:endParaRPr lang="ru-RU"/>
          </a:p>
        </p:txBody>
      </p:sp>
      <p:sp>
        <p:nvSpPr>
          <p:cNvPr id="7" name="Нижний колонтитул 4"/>
          <p:cNvSpPr>
            <a:spLocks noGrp="1"/>
          </p:cNvSpPr>
          <p:nvPr>
            <p:ph type="ftr" sz="quarter" idx="11"/>
          </p:nvPr>
        </p:nvSpPr>
        <p:spPr bwMode="auto"/>
        <p:txBody>
          <a:bodyPr/>
          <a:lstStyle/>
          <a:p>
            <a:pPr>
              <a:defRPr/>
            </a:pPr>
            <a:endParaRPr lang="ru-RU"/>
          </a:p>
        </p:txBody>
      </p:sp>
      <p:sp>
        <p:nvSpPr>
          <p:cNvPr id="8" name="Номер слайда 5"/>
          <p:cNvSpPr>
            <a:spLocks noGrp="1"/>
          </p:cNvSpPr>
          <p:nvPr>
            <p:ph type="sldNum" sz="quarter" idx="12"/>
          </p:nvPr>
        </p:nvSpPr>
        <p:spPr bwMode="auto"/>
        <p:txBody>
          <a:bodyPr/>
          <a:lstStyle/>
          <a:p>
            <a:pPr>
              <a:defRPr/>
            </a:pPr>
            <a:fld id="{0E138DCF-8897-47D9-AE1B-A711B24EDBFC}" type="slidenum">
              <a:rPr lang="ru-RU"/>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Заголовок и вертикальный текст">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Вертикальный текст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10"/>
          </p:nvPr>
        </p:nvSpPr>
        <p:spPr bwMode="auto"/>
        <p:txBody>
          <a:bodyPr/>
          <a:lstStyle/>
          <a:p>
            <a:pPr>
              <a:defRPr/>
            </a:pPr>
            <a:fld id="{6BB95C1A-45DB-4338-962A-3CCFD88AFAC1}" type="datetime1">
              <a:rPr lang="ru-RU"/>
              <a:t>01.09.2021</a:t>
            </a:fld>
            <a:endParaRPr lang="ru-RU"/>
          </a:p>
        </p:txBody>
      </p:sp>
      <p:sp>
        <p:nvSpPr>
          <p:cNvPr id="7" name="Нижний колонтитул 4"/>
          <p:cNvSpPr>
            <a:spLocks noGrp="1"/>
          </p:cNvSpPr>
          <p:nvPr>
            <p:ph type="ftr" sz="quarter" idx="11"/>
          </p:nvPr>
        </p:nvSpPr>
        <p:spPr bwMode="auto"/>
        <p:txBody>
          <a:bodyPr/>
          <a:lstStyle/>
          <a:p>
            <a:pPr>
              <a:defRPr/>
            </a:pPr>
            <a:endParaRPr lang="ru-RU"/>
          </a:p>
        </p:txBody>
      </p:sp>
      <p:sp>
        <p:nvSpPr>
          <p:cNvPr id="8" name="Номер слайда 5"/>
          <p:cNvSpPr>
            <a:spLocks noGrp="1"/>
          </p:cNvSpPr>
          <p:nvPr>
            <p:ph type="sldNum" sz="quarter" idx="12"/>
          </p:nvPr>
        </p:nvSpPr>
        <p:spPr bwMode="auto"/>
        <p:txBody>
          <a:bodyPr/>
          <a:lstStyle/>
          <a:p>
            <a:pPr>
              <a:defRPr/>
            </a:pPr>
            <a:fld id="{0E138DCF-8897-47D9-AE1B-A711B24EDBFC}" type="slidenum">
              <a:rPr lang="ru-RU"/>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Вертикальный заголовок и текст">
    <p:spTree>
      <p:nvGrpSpPr>
        <p:cNvPr id="1" name=""/>
        <p:cNvGrpSpPr/>
        <p:nvPr/>
      </p:nvGrpSpPr>
      <p:grpSpPr bwMode="auto">
        <a:xfrm>
          <a:off x="0" y="0"/>
          <a:ext cx="0" cy="0"/>
          <a:chOff x="0" y="0"/>
          <a:chExt cx="0" cy="0"/>
        </a:xfrm>
      </p:grpSpPr>
      <p:sp>
        <p:nvSpPr>
          <p:cNvPr id="4" name="Вертикальный заголовок 1"/>
          <p:cNvSpPr>
            <a:spLocks noGrp="1"/>
          </p:cNvSpPr>
          <p:nvPr>
            <p:ph type="title" orient="vert"/>
          </p:nvPr>
        </p:nvSpPr>
        <p:spPr bwMode="auto">
          <a:xfrm>
            <a:off x="8724900" y="365125"/>
            <a:ext cx="2628900" cy="5811838"/>
          </a:xfrm>
        </p:spPr>
        <p:txBody>
          <a:bodyPr vert="eaVert"/>
          <a:lstStyle/>
          <a:p>
            <a:pPr>
              <a:defRPr/>
            </a:pPr>
            <a:r>
              <a:rPr lang="ru-RU"/>
              <a:t>Образец заголовка</a:t>
            </a:r>
          </a:p>
        </p:txBody>
      </p:sp>
      <p:sp>
        <p:nvSpPr>
          <p:cNvPr id="5" name="Вертикальный текст 2"/>
          <p:cNvSpPr>
            <a:spLocks noGrp="1"/>
          </p:cNvSpPr>
          <p:nvPr>
            <p:ph type="body" orient="vert" idx="1"/>
          </p:nvPr>
        </p:nvSpPr>
        <p:spPr bwMode="auto">
          <a:xfrm>
            <a:off x="838200" y="365125"/>
            <a:ext cx="7734300" cy="5811838"/>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10"/>
          </p:nvPr>
        </p:nvSpPr>
        <p:spPr bwMode="auto"/>
        <p:txBody>
          <a:bodyPr/>
          <a:lstStyle/>
          <a:p>
            <a:pPr>
              <a:defRPr/>
            </a:pPr>
            <a:fld id="{9D8985EC-273C-4EC0-96AF-4C492A7FDB83}" type="datetime1">
              <a:rPr lang="ru-RU"/>
              <a:t>01.09.2021</a:t>
            </a:fld>
            <a:endParaRPr lang="ru-RU"/>
          </a:p>
        </p:txBody>
      </p:sp>
      <p:sp>
        <p:nvSpPr>
          <p:cNvPr id="7" name="Нижний колонтитул 4"/>
          <p:cNvSpPr>
            <a:spLocks noGrp="1"/>
          </p:cNvSpPr>
          <p:nvPr>
            <p:ph type="ftr" sz="quarter" idx="11"/>
          </p:nvPr>
        </p:nvSpPr>
        <p:spPr bwMode="auto"/>
        <p:txBody>
          <a:bodyPr/>
          <a:lstStyle/>
          <a:p>
            <a:pPr>
              <a:defRPr/>
            </a:pPr>
            <a:endParaRPr lang="ru-RU"/>
          </a:p>
        </p:txBody>
      </p:sp>
      <p:sp>
        <p:nvSpPr>
          <p:cNvPr id="8" name="Номер слайда 5"/>
          <p:cNvSpPr>
            <a:spLocks noGrp="1"/>
          </p:cNvSpPr>
          <p:nvPr>
            <p:ph type="sldNum" sz="quarter" idx="12"/>
          </p:nvPr>
        </p:nvSpPr>
        <p:spPr bwMode="auto"/>
        <p:txBody>
          <a:bodyPr/>
          <a:lstStyle/>
          <a:p>
            <a:pPr>
              <a:defRPr/>
            </a:pPr>
            <a:fld id="{0E138DCF-8897-47D9-AE1B-A711B24EDBFC}" type="slidenum">
              <a:rPr lang="ru-RU"/>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Заголовок и объект">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Объект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10"/>
          </p:nvPr>
        </p:nvSpPr>
        <p:spPr bwMode="auto"/>
        <p:txBody>
          <a:bodyPr/>
          <a:lstStyle/>
          <a:p>
            <a:pPr>
              <a:defRPr/>
            </a:pPr>
            <a:fld id="{A69A462C-AFEC-4BC5-81F4-7472DBBD219A}" type="datetime1">
              <a:rPr lang="ru-RU"/>
              <a:t>01.09.2021</a:t>
            </a:fld>
            <a:endParaRPr lang="ru-RU"/>
          </a:p>
        </p:txBody>
      </p:sp>
      <p:sp>
        <p:nvSpPr>
          <p:cNvPr id="7" name="Нижний колонтитул 4"/>
          <p:cNvSpPr>
            <a:spLocks noGrp="1"/>
          </p:cNvSpPr>
          <p:nvPr>
            <p:ph type="ftr" sz="quarter" idx="11"/>
          </p:nvPr>
        </p:nvSpPr>
        <p:spPr bwMode="auto"/>
        <p:txBody>
          <a:bodyPr/>
          <a:lstStyle/>
          <a:p>
            <a:pPr>
              <a:defRPr/>
            </a:pPr>
            <a:endParaRPr lang="ru-RU"/>
          </a:p>
        </p:txBody>
      </p:sp>
      <p:sp>
        <p:nvSpPr>
          <p:cNvPr id="8" name="Номер слайда 5"/>
          <p:cNvSpPr>
            <a:spLocks noGrp="1"/>
          </p:cNvSpPr>
          <p:nvPr>
            <p:ph type="sldNum" sz="quarter" idx="12"/>
          </p:nvPr>
        </p:nvSpPr>
        <p:spPr bwMode="auto"/>
        <p:txBody>
          <a:bodyPr/>
          <a:lstStyle/>
          <a:p>
            <a:pPr>
              <a:defRPr/>
            </a:pPr>
            <a:fld id="{0E138DCF-8897-47D9-AE1B-A711B24EDBFC}" type="slidenum">
              <a:rPr lang="ru-RU"/>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Заголовок раздела">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831850" y="1709738"/>
            <a:ext cx="10515600" cy="2852737"/>
          </a:xfrm>
        </p:spPr>
        <p:txBody>
          <a:bodyPr anchor="b"/>
          <a:lstStyle>
            <a:lvl1pPr>
              <a:defRPr sz="6000"/>
            </a:lvl1pPr>
          </a:lstStyle>
          <a:p>
            <a:pPr>
              <a:defRPr/>
            </a:pPr>
            <a:r>
              <a:rPr lang="ru-RU"/>
              <a:t>Образец заголовка</a:t>
            </a:r>
          </a:p>
        </p:txBody>
      </p:sp>
      <p:sp>
        <p:nvSpPr>
          <p:cNvPr id="5" name="Текст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ru-RU"/>
              <a:t>Образец текста</a:t>
            </a:r>
            <a:endParaRPr/>
          </a:p>
        </p:txBody>
      </p:sp>
      <p:sp>
        <p:nvSpPr>
          <p:cNvPr id="6" name="Дата 3"/>
          <p:cNvSpPr>
            <a:spLocks noGrp="1"/>
          </p:cNvSpPr>
          <p:nvPr>
            <p:ph type="dt" sz="half" idx="10"/>
          </p:nvPr>
        </p:nvSpPr>
        <p:spPr bwMode="auto"/>
        <p:txBody>
          <a:bodyPr/>
          <a:lstStyle/>
          <a:p>
            <a:pPr>
              <a:defRPr/>
            </a:pPr>
            <a:fld id="{E6989655-0FB4-40C4-A2CA-DA7D12102392}" type="datetime1">
              <a:rPr lang="ru-RU"/>
              <a:t>01.09.2021</a:t>
            </a:fld>
            <a:endParaRPr lang="ru-RU"/>
          </a:p>
        </p:txBody>
      </p:sp>
      <p:sp>
        <p:nvSpPr>
          <p:cNvPr id="7" name="Нижний колонтитул 4"/>
          <p:cNvSpPr>
            <a:spLocks noGrp="1"/>
          </p:cNvSpPr>
          <p:nvPr>
            <p:ph type="ftr" sz="quarter" idx="11"/>
          </p:nvPr>
        </p:nvSpPr>
        <p:spPr bwMode="auto"/>
        <p:txBody>
          <a:bodyPr/>
          <a:lstStyle/>
          <a:p>
            <a:pPr>
              <a:defRPr/>
            </a:pPr>
            <a:endParaRPr lang="ru-RU"/>
          </a:p>
        </p:txBody>
      </p:sp>
      <p:sp>
        <p:nvSpPr>
          <p:cNvPr id="8" name="Номер слайда 5"/>
          <p:cNvSpPr>
            <a:spLocks noGrp="1"/>
          </p:cNvSpPr>
          <p:nvPr>
            <p:ph type="sldNum" sz="quarter" idx="12"/>
          </p:nvPr>
        </p:nvSpPr>
        <p:spPr bwMode="auto"/>
        <p:txBody>
          <a:bodyPr/>
          <a:lstStyle/>
          <a:p>
            <a:pPr>
              <a:defRPr/>
            </a:pPr>
            <a:fld id="{0E138DCF-8897-47D9-AE1B-A711B24EDBFC}" type="slidenum">
              <a:rPr lang="ru-RU"/>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Два объекта">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Объект 2"/>
          <p:cNvSpPr>
            <a:spLocks noGrp="1"/>
          </p:cNvSpPr>
          <p:nvPr>
            <p:ph sz="half" idx="1"/>
          </p:nvPr>
        </p:nvSpPr>
        <p:spPr bwMode="auto">
          <a:xfrm>
            <a:off x="838200" y="1825625"/>
            <a:ext cx="51816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Объект 3"/>
          <p:cNvSpPr>
            <a:spLocks noGrp="1"/>
          </p:cNvSpPr>
          <p:nvPr>
            <p:ph sz="half" idx="2"/>
          </p:nvPr>
        </p:nvSpPr>
        <p:spPr bwMode="auto">
          <a:xfrm>
            <a:off x="6172200" y="1825625"/>
            <a:ext cx="51816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7" name="Дата 4"/>
          <p:cNvSpPr>
            <a:spLocks noGrp="1"/>
          </p:cNvSpPr>
          <p:nvPr>
            <p:ph type="dt" sz="half" idx="10"/>
          </p:nvPr>
        </p:nvSpPr>
        <p:spPr bwMode="auto"/>
        <p:txBody>
          <a:bodyPr/>
          <a:lstStyle/>
          <a:p>
            <a:pPr>
              <a:defRPr/>
            </a:pPr>
            <a:fld id="{FEEACCBE-77EC-4F2F-AEE2-EE16693F7E0D}" type="datetime1">
              <a:rPr lang="ru-RU"/>
              <a:t>01.09.2021</a:t>
            </a:fld>
            <a:endParaRPr lang="ru-RU"/>
          </a:p>
        </p:txBody>
      </p:sp>
      <p:sp>
        <p:nvSpPr>
          <p:cNvPr id="8" name="Нижний колонтитул 5"/>
          <p:cNvSpPr>
            <a:spLocks noGrp="1"/>
          </p:cNvSpPr>
          <p:nvPr>
            <p:ph type="ftr" sz="quarter" idx="11"/>
          </p:nvPr>
        </p:nvSpPr>
        <p:spPr bwMode="auto"/>
        <p:txBody>
          <a:bodyPr/>
          <a:lstStyle/>
          <a:p>
            <a:pPr>
              <a:defRPr/>
            </a:pPr>
            <a:endParaRPr lang="ru-RU"/>
          </a:p>
        </p:txBody>
      </p:sp>
      <p:sp>
        <p:nvSpPr>
          <p:cNvPr id="9" name="Номер слайда 6"/>
          <p:cNvSpPr>
            <a:spLocks noGrp="1"/>
          </p:cNvSpPr>
          <p:nvPr>
            <p:ph type="sldNum" sz="quarter" idx="12"/>
          </p:nvPr>
        </p:nvSpPr>
        <p:spPr bwMode="auto"/>
        <p:txBody>
          <a:bodyPr/>
          <a:lstStyle/>
          <a:p>
            <a:pPr>
              <a:defRPr/>
            </a:pPr>
            <a:fld id="{0E138DCF-8897-47D9-AE1B-A711B24EDBFC}" type="slidenum">
              <a:rPr lang="ru-RU"/>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Сравнение">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839788" y="365125"/>
            <a:ext cx="10515600" cy="1325563"/>
          </a:xfrm>
        </p:spPr>
        <p:txBody>
          <a:bodyPr/>
          <a:lstStyle/>
          <a:p>
            <a:pPr>
              <a:defRPr/>
            </a:pPr>
            <a:r>
              <a:rPr lang="ru-RU"/>
              <a:t>Образец заголовка</a:t>
            </a:r>
          </a:p>
        </p:txBody>
      </p:sp>
      <p:sp>
        <p:nvSpPr>
          <p:cNvPr id="5" name="Текст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Объект 3"/>
          <p:cNvSpPr>
            <a:spLocks noGrp="1"/>
          </p:cNvSpPr>
          <p:nvPr>
            <p:ph sz="half" idx="2"/>
          </p:nvPr>
        </p:nvSpPr>
        <p:spPr bwMode="auto">
          <a:xfrm>
            <a:off x="839788" y="2505074"/>
            <a:ext cx="5157787" cy="36845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7" name="Текст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8" name="Объект 5"/>
          <p:cNvSpPr>
            <a:spLocks noGrp="1"/>
          </p:cNvSpPr>
          <p:nvPr>
            <p:ph sz="quarter" idx="4"/>
          </p:nvPr>
        </p:nvSpPr>
        <p:spPr bwMode="auto">
          <a:xfrm>
            <a:off x="6172200" y="2505074"/>
            <a:ext cx="5183188" cy="36845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9" name="Дата 6"/>
          <p:cNvSpPr>
            <a:spLocks noGrp="1"/>
          </p:cNvSpPr>
          <p:nvPr>
            <p:ph type="dt" sz="half" idx="10"/>
          </p:nvPr>
        </p:nvSpPr>
        <p:spPr bwMode="auto"/>
        <p:txBody>
          <a:bodyPr/>
          <a:lstStyle/>
          <a:p>
            <a:pPr>
              <a:defRPr/>
            </a:pPr>
            <a:fld id="{56B4898C-5D00-41C2-A0F1-7E4BB64CDF43}" type="datetime1">
              <a:rPr lang="ru-RU"/>
              <a:t>01.09.2021</a:t>
            </a:fld>
            <a:endParaRPr lang="ru-RU"/>
          </a:p>
        </p:txBody>
      </p:sp>
      <p:sp>
        <p:nvSpPr>
          <p:cNvPr id="10" name="Нижний колонтитул 7"/>
          <p:cNvSpPr>
            <a:spLocks noGrp="1"/>
          </p:cNvSpPr>
          <p:nvPr>
            <p:ph type="ftr" sz="quarter" idx="11"/>
          </p:nvPr>
        </p:nvSpPr>
        <p:spPr bwMode="auto"/>
        <p:txBody>
          <a:bodyPr/>
          <a:lstStyle/>
          <a:p>
            <a:pPr>
              <a:defRPr/>
            </a:pPr>
            <a:endParaRPr lang="ru-RU"/>
          </a:p>
        </p:txBody>
      </p:sp>
      <p:sp>
        <p:nvSpPr>
          <p:cNvPr id="11" name="Номер слайда 8"/>
          <p:cNvSpPr>
            <a:spLocks noGrp="1"/>
          </p:cNvSpPr>
          <p:nvPr>
            <p:ph type="sldNum" sz="quarter" idx="12"/>
          </p:nvPr>
        </p:nvSpPr>
        <p:spPr bwMode="auto"/>
        <p:txBody>
          <a:bodyPr/>
          <a:lstStyle/>
          <a:p>
            <a:pPr>
              <a:defRPr/>
            </a:pPr>
            <a:fld id="{0E138DCF-8897-47D9-AE1B-A711B24EDBFC}" type="slidenum">
              <a:rPr lang="ru-RU"/>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Только заголовок">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Дата 2"/>
          <p:cNvSpPr>
            <a:spLocks noGrp="1"/>
          </p:cNvSpPr>
          <p:nvPr>
            <p:ph type="dt" sz="half" idx="10"/>
          </p:nvPr>
        </p:nvSpPr>
        <p:spPr bwMode="auto"/>
        <p:txBody>
          <a:bodyPr/>
          <a:lstStyle/>
          <a:p>
            <a:pPr>
              <a:defRPr/>
            </a:pPr>
            <a:fld id="{1470B1A4-330B-4FBA-954C-A340A382915B}" type="datetime1">
              <a:rPr lang="ru-RU"/>
              <a:t>01.09.2021</a:t>
            </a:fld>
            <a:endParaRPr lang="ru-RU"/>
          </a:p>
        </p:txBody>
      </p:sp>
      <p:sp>
        <p:nvSpPr>
          <p:cNvPr id="6" name="Нижний колонтитул 3"/>
          <p:cNvSpPr>
            <a:spLocks noGrp="1"/>
          </p:cNvSpPr>
          <p:nvPr>
            <p:ph type="ftr" sz="quarter" idx="11"/>
          </p:nvPr>
        </p:nvSpPr>
        <p:spPr bwMode="auto"/>
        <p:txBody>
          <a:bodyPr/>
          <a:lstStyle/>
          <a:p>
            <a:pPr>
              <a:defRPr/>
            </a:pPr>
            <a:endParaRPr lang="ru-RU"/>
          </a:p>
        </p:txBody>
      </p:sp>
      <p:sp>
        <p:nvSpPr>
          <p:cNvPr id="7" name="Номер слайда 4"/>
          <p:cNvSpPr>
            <a:spLocks noGrp="1"/>
          </p:cNvSpPr>
          <p:nvPr>
            <p:ph type="sldNum" sz="quarter" idx="12"/>
          </p:nvPr>
        </p:nvSpPr>
        <p:spPr bwMode="auto"/>
        <p:txBody>
          <a:bodyPr/>
          <a:lstStyle/>
          <a:p>
            <a:pPr>
              <a:defRPr/>
            </a:pPr>
            <a:fld id="{0E138DCF-8897-47D9-AE1B-A711B24EDBFC}" type="slidenum">
              <a:rPr lang="ru-RU"/>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Пустой слайд">
    <p:spTree>
      <p:nvGrpSpPr>
        <p:cNvPr id="1" name=""/>
        <p:cNvGrpSpPr/>
        <p:nvPr/>
      </p:nvGrpSpPr>
      <p:grpSpPr bwMode="auto">
        <a:xfrm>
          <a:off x="0" y="0"/>
          <a:ext cx="0" cy="0"/>
          <a:chOff x="0" y="0"/>
          <a:chExt cx="0" cy="0"/>
        </a:xfrm>
      </p:grpSpPr>
      <p:sp>
        <p:nvSpPr>
          <p:cNvPr id="4" name="Дата 1"/>
          <p:cNvSpPr>
            <a:spLocks noGrp="1"/>
          </p:cNvSpPr>
          <p:nvPr>
            <p:ph type="dt" sz="half" idx="10"/>
          </p:nvPr>
        </p:nvSpPr>
        <p:spPr bwMode="auto"/>
        <p:txBody>
          <a:bodyPr/>
          <a:lstStyle/>
          <a:p>
            <a:pPr>
              <a:defRPr/>
            </a:pPr>
            <a:fld id="{AB3562FD-ADF5-4218-89EA-AAD307EA3D16}" type="datetime1">
              <a:rPr lang="ru-RU"/>
              <a:t>01.09.2021</a:t>
            </a:fld>
            <a:endParaRPr lang="ru-RU"/>
          </a:p>
        </p:txBody>
      </p:sp>
      <p:sp>
        <p:nvSpPr>
          <p:cNvPr id="5" name="Нижний колонтитул 2"/>
          <p:cNvSpPr>
            <a:spLocks noGrp="1"/>
          </p:cNvSpPr>
          <p:nvPr>
            <p:ph type="ftr" sz="quarter" idx="11"/>
          </p:nvPr>
        </p:nvSpPr>
        <p:spPr bwMode="auto"/>
        <p:txBody>
          <a:bodyPr/>
          <a:lstStyle/>
          <a:p>
            <a:pPr>
              <a:defRPr/>
            </a:pPr>
            <a:endParaRPr lang="ru-RU"/>
          </a:p>
        </p:txBody>
      </p:sp>
      <p:sp>
        <p:nvSpPr>
          <p:cNvPr id="6" name="Номер слайда 3"/>
          <p:cNvSpPr>
            <a:spLocks noGrp="1"/>
          </p:cNvSpPr>
          <p:nvPr>
            <p:ph type="sldNum" sz="quarter" idx="12"/>
          </p:nvPr>
        </p:nvSpPr>
        <p:spPr bwMode="auto"/>
        <p:txBody>
          <a:bodyPr/>
          <a:lstStyle/>
          <a:p>
            <a:pPr>
              <a:defRPr/>
            </a:pPr>
            <a:fld id="{0E138DCF-8897-47D9-AE1B-A711B24EDBFC}" type="slidenum">
              <a:rPr lang="ru-RU"/>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Объект с подписью">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839788" y="457200"/>
            <a:ext cx="3932237" cy="1600200"/>
          </a:xfrm>
        </p:spPr>
        <p:txBody>
          <a:bodyPr anchor="b"/>
          <a:lstStyle>
            <a:lvl1pPr>
              <a:defRPr sz="3200"/>
            </a:lvl1pPr>
          </a:lstStyle>
          <a:p>
            <a:pPr>
              <a:defRPr/>
            </a:pPr>
            <a:r>
              <a:rPr lang="ru-RU"/>
              <a:t>Образец заголовка</a:t>
            </a:r>
          </a:p>
        </p:txBody>
      </p:sp>
      <p:sp>
        <p:nvSpPr>
          <p:cNvPr id="5" name="Объект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Текст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7" name="Дата 4"/>
          <p:cNvSpPr>
            <a:spLocks noGrp="1"/>
          </p:cNvSpPr>
          <p:nvPr>
            <p:ph type="dt" sz="half" idx="10"/>
          </p:nvPr>
        </p:nvSpPr>
        <p:spPr bwMode="auto"/>
        <p:txBody>
          <a:bodyPr/>
          <a:lstStyle/>
          <a:p>
            <a:pPr>
              <a:defRPr/>
            </a:pPr>
            <a:fld id="{409ED58E-1D69-44D6-B4C4-22757D3D2764}" type="datetime1">
              <a:rPr lang="ru-RU"/>
              <a:t>01.09.2021</a:t>
            </a:fld>
            <a:endParaRPr lang="ru-RU"/>
          </a:p>
        </p:txBody>
      </p:sp>
      <p:sp>
        <p:nvSpPr>
          <p:cNvPr id="8" name="Нижний колонтитул 5"/>
          <p:cNvSpPr>
            <a:spLocks noGrp="1"/>
          </p:cNvSpPr>
          <p:nvPr>
            <p:ph type="ftr" sz="quarter" idx="11"/>
          </p:nvPr>
        </p:nvSpPr>
        <p:spPr bwMode="auto"/>
        <p:txBody>
          <a:bodyPr/>
          <a:lstStyle/>
          <a:p>
            <a:pPr>
              <a:defRPr/>
            </a:pPr>
            <a:endParaRPr lang="ru-RU"/>
          </a:p>
        </p:txBody>
      </p:sp>
      <p:sp>
        <p:nvSpPr>
          <p:cNvPr id="9" name="Номер слайда 6"/>
          <p:cNvSpPr>
            <a:spLocks noGrp="1"/>
          </p:cNvSpPr>
          <p:nvPr>
            <p:ph type="sldNum" sz="quarter" idx="12"/>
          </p:nvPr>
        </p:nvSpPr>
        <p:spPr bwMode="auto"/>
        <p:txBody>
          <a:bodyPr/>
          <a:lstStyle/>
          <a:p>
            <a:pPr>
              <a:defRPr/>
            </a:pPr>
            <a:fld id="{0E138DCF-8897-47D9-AE1B-A711B24EDBFC}" type="slidenum">
              <a:rPr lang="ru-RU"/>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Рисунок с подписью">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839788" y="457200"/>
            <a:ext cx="3932237" cy="1600200"/>
          </a:xfrm>
        </p:spPr>
        <p:txBody>
          <a:bodyPr anchor="b"/>
          <a:lstStyle>
            <a:lvl1pPr>
              <a:defRPr sz="3200"/>
            </a:lvl1pPr>
          </a:lstStyle>
          <a:p>
            <a:pPr>
              <a:defRPr/>
            </a:pPr>
            <a:r>
              <a:rPr lang="ru-RU"/>
              <a:t>Образец заголовка</a:t>
            </a:r>
          </a:p>
        </p:txBody>
      </p:sp>
      <p:sp>
        <p:nvSpPr>
          <p:cNvPr id="5" name="Рисунок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ru-RU"/>
          </a:p>
        </p:txBody>
      </p:sp>
      <p:sp>
        <p:nvSpPr>
          <p:cNvPr id="6" name="Текст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7" name="Дата 4"/>
          <p:cNvSpPr>
            <a:spLocks noGrp="1"/>
          </p:cNvSpPr>
          <p:nvPr>
            <p:ph type="dt" sz="half" idx="10"/>
          </p:nvPr>
        </p:nvSpPr>
        <p:spPr bwMode="auto"/>
        <p:txBody>
          <a:bodyPr/>
          <a:lstStyle/>
          <a:p>
            <a:pPr>
              <a:defRPr/>
            </a:pPr>
            <a:fld id="{D501CD87-B167-4922-8613-00D89ED0A91C}" type="datetime1">
              <a:rPr lang="ru-RU"/>
              <a:t>01.09.2021</a:t>
            </a:fld>
            <a:endParaRPr lang="ru-RU"/>
          </a:p>
        </p:txBody>
      </p:sp>
      <p:sp>
        <p:nvSpPr>
          <p:cNvPr id="8" name="Нижний колонтитул 5"/>
          <p:cNvSpPr>
            <a:spLocks noGrp="1"/>
          </p:cNvSpPr>
          <p:nvPr>
            <p:ph type="ftr" sz="quarter" idx="11"/>
          </p:nvPr>
        </p:nvSpPr>
        <p:spPr bwMode="auto"/>
        <p:txBody>
          <a:bodyPr/>
          <a:lstStyle/>
          <a:p>
            <a:pPr>
              <a:defRPr/>
            </a:pPr>
            <a:endParaRPr lang="ru-RU"/>
          </a:p>
        </p:txBody>
      </p:sp>
      <p:sp>
        <p:nvSpPr>
          <p:cNvPr id="9" name="Номер слайда 6"/>
          <p:cNvSpPr>
            <a:spLocks noGrp="1"/>
          </p:cNvSpPr>
          <p:nvPr>
            <p:ph type="sldNum" sz="quarter" idx="12"/>
          </p:nvPr>
        </p:nvSpPr>
        <p:spPr bwMode="auto"/>
        <p:txBody>
          <a:bodyPr/>
          <a:lstStyle/>
          <a:p>
            <a:pPr>
              <a:defRPr/>
            </a:pPr>
            <a:fld id="{0E138DCF-8897-47D9-AE1B-A711B24EDBFC}" type="slidenum">
              <a:rPr lang="ru-RU"/>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ru-RU"/>
              <a:t>Образец заголовка</a:t>
            </a:r>
          </a:p>
        </p:txBody>
      </p:sp>
      <p:sp>
        <p:nvSpPr>
          <p:cNvPr id="5" name="Текст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2FCC650-ACFD-49B7-8234-EC6EB579F153}" type="datetime1">
              <a:rPr lang="ru-RU"/>
              <a:t>01.09.2021</a:t>
            </a:fld>
            <a:endParaRPr lang="ru-RU"/>
          </a:p>
        </p:txBody>
      </p:sp>
      <p:sp>
        <p:nvSpPr>
          <p:cNvPr id="7" name="Нижний колонтитул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8" name="Номер слайда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E138DCF-8897-47D9-AE1B-A711B24EDBFC}" type="slidenum">
              <a:rPr lang="ru-RU"/>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21.jp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embeddings/oleObject9.bin"/><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1.emf"/><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9.png"/><Relationship Id="rId5" Type="http://schemas.openxmlformats.org/officeDocument/2006/relationships/image" Target="../media/image34.jp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36.jpg"/><Relationship Id="rId5" Type="http://schemas.openxmlformats.org/officeDocument/2006/relationships/image" Target="../media/image35.pn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37.png"/><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41.jpg"/><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oleObject" Target="../embeddings/oleObject14.bin"/><Relationship Id="rId7" Type="http://schemas.openxmlformats.org/officeDocument/2006/relationships/image" Target="../media/image44.jpg"/><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43.jpg"/><Relationship Id="rId5" Type="http://schemas.openxmlformats.org/officeDocument/2006/relationships/image" Target="../media/image42.png"/><Relationship Id="rId4" Type="http://schemas.openxmlformats.org/officeDocument/2006/relationships/image" Target="../media/image1.emf"/><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9.png"/><Relationship Id="rId5" Type="http://schemas.openxmlformats.org/officeDocument/2006/relationships/image" Target="../media/image47.jpg"/><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48.png"/><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51.png"/><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53.jpg"/><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54.jpg"/><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9.png"/><Relationship Id="rId5" Type="http://schemas.openxmlformats.org/officeDocument/2006/relationships/image" Target="../media/image55.jp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oleObject" Target="../embeddings/oleObject3.bin"/><Relationship Id="rId7" Type="http://schemas.openxmlformats.org/officeDocument/2006/relationships/image" Target="../media/image7.jp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1.emf"/><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4.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5.jp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oleObject" Target="../embeddings/oleObject7.bin"/><Relationship Id="rId7" Type="http://schemas.openxmlformats.org/officeDocument/2006/relationships/image" Target="../media/image18.jp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emf"/><Relationship Id="rId9"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026" name="oleObj" r:id="rId3" imgW="0" imgH="0" progId="TCLayout.ActiveDocument.1">
                  <p:embed/>
                </p:oleObj>
              </mc:Choice>
              <mc:Fallback>
                <p:oleObj name="oleObj" r:id="rId3" imgW="0" imgH="0" progId="TCLayout.ActiveDocument.1">
                  <p:embed/>
                  <p:pic>
                    <p:nvPicPr>
                      <p:cNvPr id="4" name=""/>
                      <p:cNvPicPr/>
                      <p:nvPr/>
                    </p:nvPicPr>
                    <p:blipFill>
                      <a:blip r:embed="rId4"/>
                      <a:stretch/>
                    </p:blipFill>
                    <p:spPr bwMode="auto">
                      <a:xfrm>
                        <a:off x="1587" y="1587"/>
                        <a:ext cx="1587" cy="1587"/>
                      </a:xfrm>
                      <a:prstGeom prst="rect">
                        <a:avLst/>
                      </a:prstGeom>
                    </p:spPr>
                  </p:pic>
                </p:oleObj>
              </mc:Fallback>
            </mc:AlternateContent>
          </a:graphicData>
        </a:graphic>
      </p:graphicFrame>
      <p:pic>
        <p:nvPicPr>
          <p:cNvPr id="5" name="Рисунок 5" descr="000356.jpg"/>
          <p:cNvPicPr>
            <a:picLocks noChangeAspect="1"/>
          </p:cNvPicPr>
          <p:nvPr/>
        </p:nvPicPr>
        <p:blipFill>
          <a:blip r:embed="rId5"/>
          <a:srcRect t="81" b="81"/>
          <a:stretch/>
        </p:blipFill>
        <p:spPr bwMode="auto">
          <a:xfrm>
            <a:off x="0" y="0"/>
            <a:ext cx="12192000" cy="6858000"/>
          </a:xfrm>
          <a:prstGeom prst="rect">
            <a:avLst/>
          </a:prstGeom>
        </p:spPr>
      </p:pic>
      <p:sp>
        <p:nvSpPr>
          <p:cNvPr id="6" name="Прямоугольник 24"/>
          <p:cNvSpPr/>
          <p:nvPr/>
        </p:nvSpPr>
        <p:spPr bwMode="auto">
          <a:xfrm rot="10800000">
            <a:off x="0" y="0"/>
            <a:ext cx="12192000" cy="6858000"/>
          </a:xfrm>
          <a:prstGeom prst="rect">
            <a:avLst/>
          </a:prstGeom>
          <a:gradFill>
            <a:gsLst>
              <a:gs pos="0">
                <a:srgbClr val="00B0F0">
                  <a:alpha val="70000"/>
                </a:srgbClr>
              </a:gs>
              <a:gs pos="88000">
                <a:srgbClr val="2D2B8D">
                  <a:alpha val="70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7" name="Заголовок 1"/>
          <p:cNvSpPr>
            <a:spLocks noGrp="1"/>
          </p:cNvSpPr>
          <p:nvPr>
            <p:ph type="ctrTitle"/>
          </p:nvPr>
        </p:nvSpPr>
        <p:spPr bwMode="auto">
          <a:xfrm>
            <a:off x="1395738" y="1996300"/>
            <a:ext cx="10216392" cy="1432700"/>
          </a:xfrm>
        </p:spPr>
        <p:txBody>
          <a:bodyPr lIns="0" tIns="0" rIns="0" bIns="0">
            <a:spAutoFit/>
          </a:bodyPr>
          <a:lstStyle/>
          <a:p>
            <a:pPr algn="l">
              <a:lnSpc>
                <a:spcPct val="95000"/>
              </a:lnSpc>
              <a:defRPr/>
            </a:pPr>
            <a:r>
              <a:rPr lang="ru-RU" sz="5400">
                <a:solidFill>
                  <a:schemeClr val="bg1"/>
                </a:solidFill>
                <a:latin typeface="Open Sans Light"/>
                <a:ea typeface="Open Sans Light"/>
                <a:cs typeface="Open Sans Light"/>
              </a:rPr>
              <a:t>НОВИНКИ 2021 (январь – сентябрь)</a:t>
            </a:r>
            <a:br>
              <a:rPr lang="ru-RU" sz="5400">
                <a:solidFill>
                  <a:schemeClr val="bg1"/>
                </a:solidFill>
                <a:latin typeface="Open Sans Light"/>
                <a:ea typeface="Open Sans Light"/>
                <a:cs typeface="Open Sans Light"/>
              </a:rPr>
            </a:br>
            <a:r>
              <a:rPr lang="ru-RU" sz="4400">
                <a:solidFill>
                  <a:schemeClr val="bg1"/>
                </a:solidFill>
                <a:latin typeface="Open Sans Light"/>
                <a:ea typeface="Open Sans Light"/>
                <a:cs typeface="Open Sans Light"/>
              </a:rPr>
              <a:t>Литература для дошкольников</a:t>
            </a:r>
            <a:endParaRPr lang="ru-RU" sz="5400">
              <a:solidFill>
                <a:schemeClr val="bg1"/>
              </a:solidFill>
              <a:latin typeface="Open Sans Light"/>
              <a:ea typeface="Open Sans Light"/>
              <a:cs typeface="Open Sans Light"/>
            </a:endParaRPr>
          </a:p>
        </p:txBody>
      </p:sp>
      <p:sp>
        <p:nvSpPr>
          <p:cNvPr id="8" name="AutoShape 4"/>
          <p:cNvSpPr>
            <a:spLocks noChangeAspect="1" noChangeArrowheads="1" noTextEdit="1"/>
          </p:cNvSpPr>
          <p:nvPr/>
        </p:nvSpPr>
        <p:spPr bwMode="auto">
          <a:xfrm>
            <a:off x="10099577" y="300997"/>
            <a:ext cx="1500931" cy="5180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ru-RU">
              <a:solidFill>
                <a:schemeClr val="bg1"/>
              </a:solidFill>
            </a:endParaRPr>
          </a:p>
        </p:txBody>
      </p:sp>
      <p:grpSp>
        <p:nvGrpSpPr>
          <p:cNvPr id="9" name="Группа 23"/>
          <p:cNvGrpSpPr/>
          <p:nvPr/>
        </p:nvGrpSpPr>
        <p:grpSpPr bwMode="auto">
          <a:xfrm>
            <a:off x="9480931" y="5602514"/>
            <a:ext cx="2131199" cy="736914"/>
            <a:chOff x="10099577" y="300997"/>
            <a:chExt cx="1512553" cy="523002"/>
          </a:xfrm>
          <a:solidFill>
            <a:schemeClr val="bg1"/>
          </a:solidFill>
        </p:grpSpPr>
        <p:sp>
          <p:nvSpPr>
            <p:cNvPr id="10" name="Freeform 6"/>
            <p:cNvSpPr/>
            <p:nvPr/>
          </p:nvSpPr>
          <p:spPr bwMode="auto">
            <a:xfrm>
              <a:off x="10104558" y="546724"/>
              <a:ext cx="576131" cy="33206"/>
            </a:xfrm>
            <a:custGeom>
              <a:avLst/>
              <a:gdLst/>
              <a:ahLst/>
              <a:cxnLst>
                <a:cxn ang="0">
                  <a:pos x="1505" y="0"/>
                </a:cxn>
                <a:cxn ang="0">
                  <a:pos x="0" y="0"/>
                </a:cxn>
                <a:cxn ang="0">
                  <a:pos x="0" y="84"/>
                </a:cxn>
                <a:cxn ang="0">
                  <a:pos x="1509" y="84"/>
                </a:cxn>
                <a:cxn ang="0">
                  <a:pos x="1505" y="0"/>
                </a:cxn>
              </a:cxnLst>
              <a:rect l="0" t="0" r="r" b="b"/>
              <a:pathLst>
                <a:path w="1509" h="84" extrusionOk="0">
                  <a:moveTo>
                    <a:pt x="1505" y="0"/>
                  </a:moveTo>
                  <a:lnTo>
                    <a:pt x="0" y="0"/>
                  </a:lnTo>
                  <a:lnTo>
                    <a:pt x="0" y="84"/>
                  </a:lnTo>
                  <a:lnTo>
                    <a:pt x="1509" y="84"/>
                  </a:lnTo>
                  <a:lnTo>
                    <a:pt x="150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ru-RU">
                <a:solidFill>
                  <a:schemeClr val="bg1"/>
                </a:solidFill>
              </a:endParaRPr>
            </a:p>
          </p:txBody>
        </p:sp>
        <p:sp>
          <p:nvSpPr>
            <p:cNvPr id="11" name="Freeform 7"/>
            <p:cNvSpPr/>
            <p:nvPr/>
          </p:nvSpPr>
          <p:spPr bwMode="auto">
            <a:xfrm>
              <a:off x="11029357" y="546724"/>
              <a:ext cx="576131" cy="33206"/>
            </a:xfrm>
            <a:custGeom>
              <a:avLst/>
              <a:gdLst/>
              <a:ahLst/>
              <a:cxnLst>
                <a:cxn ang="0">
                  <a:pos x="1510" y="0"/>
                </a:cxn>
                <a:cxn ang="0">
                  <a:pos x="9" y="0"/>
                </a:cxn>
                <a:cxn ang="0">
                  <a:pos x="0" y="84"/>
                </a:cxn>
                <a:cxn ang="0">
                  <a:pos x="1510" y="84"/>
                </a:cxn>
                <a:cxn ang="0">
                  <a:pos x="1510" y="0"/>
                </a:cxn>
              </a:cxnLst>
              <a:rect l="0" t="0" r="r" b="b"/>
              <a:pathLst>
                <a:path w="1510" h="84" extrusionOk="0">
                  <a:moveTo>
                    <a:pt x="1510" y="0"/>
                  </a:moveTo>
                  <a:lnTo>
                    <a:pt x="9" y="0"/>
                  </a:lnTo>
                  <a:lnTo>
                    <a:pt x="0" y="84"/>
                  </a:lnTo>
                  <a:lnTo>
                    <a:pt x="1510" y="84"/>
                  </a:lnTo>
                  <a:lnTo>
                    <a:pt x="151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ru-RU">
                <a:solidFill>
                  <a:schemeClr val="bg1"/>
                </a:solidFill>
              </a:endParaRPr>
            </a:p>
          </p:txBody>
        </p:sp>
        <p:sp>
          <p:nvSpPr>
            <p:cNvPr id="12" name="Freeform 8"/>
            <p:cNvSpPr/>
            <p:nvPr/>
          </p:nvSpPr>
          <p:spPr bwMode="auto">
            <a:xfrm>
              <a:off x="10099577" y="666268"/>
              <a:ext cx="131166" cy="122864"/>
            </a:xfrm>
            <a:custGeom>
              <a:avLst/>
              <a:gdLst/>
              <a:ahLst/>
              <a:cxnLst>
                <a:cxn ang="0">
                  <a:pos x="0" y="17"/>
                </a:cxn>
                <a:cxn ang="0">
                  <a:pos x="42" y="26"/>
                </a:cxn>
                <a:cxn ang="0">
                  <a:pos x="42" y="283"/>
                </a:cxn>
                <a:cxn ang="0">
                  <a:pos x="0" y="292"/>
                </a:cxn>
                <a:cxn ang="0">
                  <a:pos x="0" y="309"/>
                </a:cxn>
                <a:cxn ang="0">
                  <a:pos x="148" y="309"/>
                </a:cxn>
                <a:cxn ang="0">
                  <a:pos x="148" y="292"/>
                </a:cxn>
                <a:cxn ang="0">
                  <a:pos x="106" y="283"/>
                </a:cxn>
                <a:cxn ang="0">
                  <a:pos x="106" y="30"/>
                </a:cxn>
                <a:cxn ang="0">
                  <a:pos x="232" y="30"/>
                </a:cxn>
                <a:cxn ang="0">
                  <a:pos x="232" y="283"/>
                </a:cxn>
                <a:cxn ang="0">
                  <a:pos x="190" y="292"/>
                </a:cxn>
                <a:cxn ang="0">
                  <a:pos x="190" y="309"/>
                </a:cxn>
                <a:cxn ang="0">
                  <a:pos x="342" y="309"/>
                </a:cxn>
                <a:cxn ang="0">
                  <a:pos x="342" y="292"/>
                </a:cxn>
                <a:cxn ang="0">
                  <a:pos x="300" y="283"/>
                </a:cxn>
                <a:cxn ang="0">
                  <a:pos x="300" y="26"/>
                </a:cxn>
                <a:cxn ang="0">
                  <a:pos x="342" y="17"/>
                </a:cxn>
                <a:cxn ang="0">
                  <a:pos x="342" y="0"/>
                </a:cxn>
                <a:cxn ang="0">
                  <a:pos x="0" y="0"/>
                </a:cxn>
                <a:cxn ang="0">
                  <a:pos x="0" y="17"/>
                </a:cxn>
              </a:cxnLst>
              <a:rect l="0" t="0" r="r" b="b"/>
              <a:pathLst>
                <a:path w="342" h="309" extrusionOk="0">
                  <a:moveTo>
                    <a:pt x="0" y="17"/>
                  </a:moveTo>
                  <a:lnTo>
                    <a:pt x="42" y="26"/>
                  </a:lnTo>
                  <a:lnTo>
                    <a:pt x="42" y="283"/>
                  </a:lnTo>
                  <a:lnTo>
                    <a:pt x="0" y="292"/>
                  </a:lnTo>
                  <a:lnTo>
                    <a:pt x="0" y="309"/>
                  </a:lnTo>
                  <a:lnTo>
                    <a:pt x="148" y="309"/>
                  </a:lnTo>
                  <a:lnTo>
                    <a:pt x="148" y="292"/>
                  </a:lnTo>
                  <a:lnTo>
                    <a:pt x="106" y="283"/>
                  </a:lnTo>
                  <a:lnTo>
                    <a:pt x="106" y="30"/>
                  </a:lnTo>
                  <a:lnTo>
                    <a:pt x="232" y="30"/>
                  </a:lnTo>
                  <a:lnTo>
                    <a:pt x="232" y="283"/>
                  </a:lnTo>
                  <a:lnTo>
                    <a:pt x="190" y="292"/>
                  </a:lnTo>
                  <a:lnTo>
                    <a:pt x="190" y="309"/>
                  </a:lnTo>
                  <a:lnTo>
                    <a:pt x="342" y="309"/>
                  </a:lnTo>
                  <a:lnTo>
                    <a:pt x="342" y="292"/>
                  </a:lnTo>
                  <a:lnTo>
                    <a:pt x="300" y="283"/>
                  </a:lnTo>
                  <a:lnTo>
                    <a:pt x="300" y="26"/>
                  </a:lnTo>
                  <a:lnTo>
                    <a:pt x="342" y="17"/>
                  </a:lnTo>
                  <a:lnTo>
                    <a:pt x="342" y="0"/>
                  </a:lnTo>
                  <a:lnTo>
                    <a:pt x="0" y="0"/>
                  </a:lnTo>
                  <a:lnTo>
                    <a:pt x="0"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ru-RU">
                <a:solidFill>
                  <a:schemeClr val="bg1"/>
                </a:solidFill>
              </a:endParaRPr>
            </a:p>
          </p:txBody>
        </p:sp>
        <p:sp>
          <p:nvSpPr>
            <p:cNvPr id="13" name="Freeform 9"/>
            <p:cNvSpPr>
              <a:spLocks noEditPoints="1"/>
            </p:cNvSpPr>
            <p:nvPr/>
          </p:nvSpPr>
          <p:spPr bwMode="auto">
            <a:xfrm>
              <a:off x="10253987" y="666268"/>
              <a:ext cx="89658" cy="122864"/>
            </a:xfrm>
            <a:custGeom>
              <a:avLst/>
              <a:gdLst/>
              <a:ahLst/>
              <a:cxnLst>
                <a:cxn ang="0">
                  <a:pos x="148" y="0"/>
                </a:cxn>
                <a:cxn ang="0">
                  <a:pos x="139" y="0"/>
                </a:cxn>
                <a:cxn ang="0">
                  <a:pos x="0" y="0"/>
                </a:cxn>
                <a:cxn ang="0">
                  <a:pos x="0" y="17"/>
                </a:cxn>
                <a:cxn ang="0">
                  <a:pos x="38" y="26"/>
                </a:cxn>
                <a:cxn ang="0">
                  <a:pos x="38" y="283"/>
                </a:cxn>
                <a:cxn ang="0">
                  <a:pos x="0" y="292"/>
                </a:cxn>
                <a:cxn ang="0">
                  <a:pos x="0" y="309"/>
                </a:cxn>
                <a:cxn ang="0">
                  <a:pos x="139" y="309"/>
                </a:cxn>
                <a:cxn ang="0">
                  <a:pos x="156" y="309"/>
                </a:cxn>
                <a:cxn ang="0">
                  <a:pos x="156" y="292"/>
                </a:cxn>
                <a:cxn ang="0">
                  <a:pos x="139" y="288"/>
                </a:cxn>
                <a:cxn ang="0">
                  <a:pos x="101" y="283"/>
                </a:cxn>
                <a:cxn ang="0">
                  <a:pos x="101" y="178"/>
                </a:cxn>
                <a:cxn ang="0">
                  <a:pos x="127" y="178"/>
                </a:cxn>
                <a:cxn ang="0">
                  <a:pos x="139" y="178"/>
                </a:cxn>
                <a:cxn ang="0">
                  <a:pos x="236" y="81"/>
                </a:cxn>
                <a:cxn ang="0">
                  <a:pos x="148" y="0"/>
                </a:cxn>
                <a:cxn ang="0">
                  <a:pos x="139" y="161"/>
                </a:cxn>
                <a:cxn ang="0">
                  <a:pos x="139" y="161"/>
                </a:cxn>
                <a:cxn ang="0">
                  <a:pos x="118" y="161"/>
                </a:cxn>
                <a:cxn ang="0">
                  <a:pos x="101" y="161"/>
                </a:cxn>
                <a:cxn ang="0">
                  <a:pos x="101" y="21"/>
                </a:cxn>
                <a:cxn ang="0">
                  <a:pos x="118" y="21"/>
                </a:cxn>
                <a:cxn ang="0">
                  <a:pos x="139" y="26"/>
                </a:cxn>
                <a:cxn ang="0">
                  <a:pos x="173" y="93"/>
                </a:cxn>
                <a:cxn ang="0">
                  <a:pos x="139" y="161"/>
                </a:cxn>
              </a:cxnLst>
              <a:rect l="0" t="0" r="r" b="b"/>
              <a:pathLst>
                <a:path w="236" h="309" extrusionOk="0">
                  <a:moveTo>
                    <a:pt x="148" y="0"/>
                  </a:moveTo>
                  <a:lnTo>
                    <a:pt x="139" y="0"/>
                  </a:lnTo>
                  <a:lnTo>
                    <a:pt x="0" y="0"/>
                  </a:lnTo>
                  <a:lnTo>
                    <a:pt x="0" y="17"/>
                  </a:lnTo>
                  <a:lnTo>
                    <a:pt x="38" y="26"/>
                  </a:lnTo>
                  <a:lnTo>
                    <a:pt x="38" y="283"/>
                  </a:lnTo>
                  <a:lnTo>
                    <a:pt x="0" y="292"/>
                  </a:lnTo>
                  <a:lnTo>
                    <a:pt x="0" y="309"/>
                  </a:lnTo>
                  <a:lnTo>
                    <a:pt x="139" y="309"/>
                  </a:lnTo>
                  <a:lnTo>
                    <a:pt x="156" y="309"/>
                  </a:lnTo>
                  <a:lnTo>
                    <a:pt x="156" y="292"/>
                  </a:lnTo>
                  <a:lnTo>
                    <a:pt x="139" y="288"/>
                  </a:lnTo>
                  <a:lnTo>
                    <a:pt x="101" y="283"/>
                  </a:lnTo>
                  <a:lnTo>
                    <a:pt x="101" y="178"/>
                  </a:lnTo>
                  <a:lnTo>
                    <a:pt x="127" y="178"/>
                  </a:lnTo>
                  <a:lnTo>
                    <a:pt x="139" y="178"/>
                  </a:lnTo>
                  <a:cubicBezTo>
                    <a:pt x="203" y="174"/>
                    <a:pt x="236" y="144"/>
                    <a:pt x="236" y="81"/>
                  </a:cubicBezTo>
                  <a:cubicBezTo>
                    <a:pt x="236" y="26"/>
                    <a:pt x="198" y="0"/>
                    <a:pt x="148" y="0"/>
                  </a:cubicBezTo>
                  <a:close/>
                  <a:moveTo>
                    <a:pt x="139" y="161"/>
                  </a:moveTo>
                  <a:lnTo>
                    <a:pt x="139" y="161"/>
                  </a:lnTo>
                  <a:lnTo>
                    <a:pt x="118" y="161"/>
                  </a:lnTo>
                  <a:lnTo>
                    <a:pt x="101" y="161"/>
                  </a:lnTo>
                  <a:lnTo>
                    <a:pt x="101" y="21"/>
                  </a:lnTo>
                  <a:lnTo>
                    <a:pt x="118" y="21"/>
                  </a:lnTo>
                  <a:cubicBezTo>
                    <a:pt x="122" y="21"/>
                    <a:pt x="131" y="21"/>
                    <a:pt x="139" y="26"/>
                  </a:cubicBezTo>
                  <a:cubicBezTo>
                    <a:pt x="156" y="30"/>
                    <a:pt x="173" y="51"/>
                    <a:pt x="173" y="93"/>
                  </a:cubicBezTo>
                  <a:cubicBezTo>
                    <a:pt x="173" y="123"/>
                    <a:pt x="165" y="152"/>
                    <a:pt x="139" y="1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ru-RU">
                <a:solidFill>
                  <a:schemeClr val="bg1"/>
                </a:solidFill>
              </a:endParaRPr>
            </a:p>
          </p:txBody>
        </p:sp>
        <p:sp>
          <p:nvSpPr>
            <p:cNvPr id="14" name="Freeform 10"/>
            <p:cNvSpPr>
              <a:spLocks noEditPoints="1"/>
            </p:cNvSpPr>
            <p:nvPr/>
          </p:nvSpPr>
          <p:spPr bwMode="auto">
            <a:xfrm>
              <a:off x="10368549" y="664607"/>
              <a:ext cx="121204" cy="126184"/>
            </a:xfrm>
            <a:custGeom>
              <a:avLst/>
              <a:gdLst/>
              <a:ahLst/>
              <a:cxnLst>
                <a:cxn ang="0">
                  <a:pos x="160" y="0"/>
                </a:cxn>
                <a:cxn ang="0">
                  <a:pos x="156" y="0"/>
                </a:cxn>
                <a:cxn ang="0">
                  <a:pos x="0" y="156"/>
                </a:cxn>
                <a:cxn ang="0">
                  <a:pos x="156" y="317"/>
                </a:cxn>
                <a:cxn ang="0">
                  <a:pos x="160" y="317"/>
                </a:cxn>
                <a:cxn ang="0">
                  <a:pos x="317" y="156"/>
                </a:cxn>
                <a:cxn ang="0">
                  <a:pos x="160" y="0"/>
                </a:cxn>
                <a:cxn ang="0">
                  <a:pos x="160" y="300"/>
                </a:cxn>
                <a:cxn ang="0">
                  <a:pos x="160" y="300"/>
                </a:cxn>
                <a:cxn ang="0">
                  <a:pos x="156" y="300"/>
                </a:cxn>
                <a:cxn ang="0">
                  <a:pos x="72" y="148"/>
                </a:cxn>
                <a:cxn ang="0">
                  <a:pos x="156" y="17"/>
                </a:cxn>
                <a:cxn ang="0">
                  <a:pos x="245" y="169"/>
                </a:cxn>
                <a:cxn ang="0">
                  <a:pos x="160" y="300"/>
                </a:cxn>
              </a:cxnLst>
              <a:rect l="0" t="0" r="r" b="b"/>
              <a:pathLst>
                <a:path w="317" h="317" extrusionOk="0">
                  <a:moveTo>
                    <a:pt x="160" y="0"/>
                  </a:moveTo>
                  <a:lnTo>
                    <a:pt x="156" y="0"/>
                  </a:lnTo>
                  <a:cubicBezTo>
                    <a:pt x="55" y="0"/>
                    <a:pt x="0" y="55"/>
                    <a:pt x="0" y="156"/>
                  </a:cubicBezTo>
                  <a:cubicBezTo>
                    <a:pt x="0" y="262"/>
                    <a:pt x="55" y="317"/>
                    <a:pt x="156" y="317"/>
                  </a:cubicBezTo>
                  <a:lnTo>
                    <a:pt x="160" y="317"/>
                  </a:lnTo>
                  <a:cubicBezTo>
                    <a:pt x="258" y="317"/>
                    <a:pt x="317" y="262"/>
                    <a:pt x="317" y="156"/>
                  </a:cubicBezTo>
                  <a:cubicBezTo>
                    <a:pt x="317" y="55"/>
                    <a:pt x="262" y="0"/>
                    <a:pt x="160" y="0"/>
                  </a:cubicBezTo>
                  <a:close/>
                  <a:moveTo>
                    <a:pt x="160" y="300"/>
                  </a:moveTo>
                  <a:lnTo>
                    <a:pt x="160" y="300"/>
                  </a:lnTo>
                  <a:lnTo>
                    <a:pt x="156" y="300"/>
                  </a:lnTo>
                  <a:cubicBezTo>
                    <a:pt x="110" y="296"/>
                    <a:pt x="72" y="258"/>
                    <a:pt x="72" y="148"/>
                  </a:cubicBezTo>
                  <a:cubicBezTo>
                    <a:pt x="72" y="55"/>
                    <a:pt x="106" y="21"/>
                    <a:pt x="156" y="17"/>
                  </a:cubicBezTo>
                  <a:cubicBezTo>
                    <a:pt x="207" y="21"/>
                    <a:pt x="245" y="63"/>
                    <a:pt x="245" y="169"/>
                  </a:cubicBezTo>
                  <a:cubicBezTo>
                    <a:pt x="245" y="232"/>
                    <a:pt x="220" y="300"/>
                    <a:pt x="160" y="3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ru-RU">
                <a:solidFill>
                  <a:schemeClr val="bg1"/>
                </a:solidFill>
              </a:endParaRPr>
            </a:p>
          </p:txBody>
        </p:sp>
        <p:sp>
          <p:nvSpPr>
            <p:cNvPr id="15" name="Freeform 11"/>
            <p:cNvSpPr/>
            <p:nvPr/>
          </p:nvSpPr>
          <p:spPr bwMode="auto">
            <a:xfrm>
              <a:off x="10517978" y="664607"/>
              <a:ext cx="111241" cy="126184"/>
            </a:xfrm>
            <a:custGeom>
              <a:avLst/>
              <a:gdLst/>
              <a:ahLst/>
              <a:cxnLst>
                <a:cxn ang="0">
                  <a:pos x="190" y="296"/>
                </a:cxn>
                <a:cxn ang="0">
                  <a:pos x="72" y="156"/>
                </a:cxn>
                <a:cxn ang="0">
                  <a:pos x="173" y="21"/>
                </a:cxn>
                <a:cxn ang="0">
                  <a:pos x="266" y="101"/>
                </a:cxn>
                <a:cxn ang="0">
                  <a:pos x="283" y="101"/>
                </a:cxn>
                <a:cxn ang="0">
                  <a:pos x="283" y="17"/>
                </a:cxn>
                <a:cxn ang="0">
                  <a:pos x="262" y="17"/>
                </a:cxn>
                <a:cxn ang="0">
                  <a:pos x="165" y="0"/>
                </a:cxn>
                <a:cxn ang="0">
                  <a:pos x="0" y="152"/>
                </a:cxn>
                <a:cxn ang="0">
                  <a:pos x="165" y="317"/>
                </a:cxn>
                <a:cxn ang="0">
                  <a:pos x="292" y="287"/>
                </a:cxn>
                <a:cxn ang="0">
                  <a:pos x="292" y="241"/>
                </a:cxn>
                <a:cxn ang="0">
                  <a:pos x="283" y="241"/>
                </a:cxn>
                <a:cxn ang="0">
                  <a:pos x="190" y="296"/>
                </a:cxn>
              </a:cxnLst>
              <a:rect l="0" t="0" r="r" b="b"/>
              <a:pathLst>
                <a:path w="292" h="317" extrusionOk="0">
                  <a:moveTo>
                    <a:pt x="190" y="296"/>
                  </a:moveTo>
                  <a:cubicBezTo>
                    <a:pt x="114" y="296"/>
                    <a:pt x="72" y="224"/>
                    <a:pt x="72" y="156"/>
                  </a:cubicBezTo>
                  <a:cubicBezTo>
                    <a:pt x="72" y="80"/>
                    <a:pt x="110" y="21"/>
                    <a:pt x="173" y="21"/>
                  </a:cubicBezTo>
                  <a:cubicBezTo>
                    <a:pt x="224" y="21"/>
                    <a:pt x="258" y="51"/>
                    <a:pt x="266" y="101"/>
                  </a:cubicBezTo>
                  <a:lnTo>
                    <a:pt x="283" y="101"/>
                  </a:lnTo>
                  <a:lnTo>
                    <a:pt x="283" y="17"/>
                  </a:lnTo>
                  <a:lnTo>
                    <a:pt x="262" y="17"/>
                  </a:lnTo>
                  <a:cubicBezTo>
                    <a:pt x="233" y="8"/>
                    <a:pt x="199" y="0"/>
                    <a:pt x="165" y="0"/>
                  </a:cubicBezTo>
                  <a:cubicBezTo>
                    <a:pt x="76" y="0"/>
                    <a:pt x="0" y="47"/>
                    <a:pt x="0" y="152"/>
                  </a:cubicBezTo>
                  <a:cubicBezTo>
                    <a:pt x="0" y="254"/>
                    <a:pt x="68" y="317"/>
                    <a:pt x="165" y="317"/>
                  </a:cubicBezTo>
                  <a:cubicBezTo>
                    <a:pt x="237" y="317"/>
                    <a:pt x="262" y="300"/>
                    <a:pt x="292" y="287"/>
                  </a:cubicBezTo>
                  <a:lnTo>
                    <a:pt x="292" y="241"/>
                  </a:lnTo>
                  <a:lnTo>
                    <a:pt x="283" y="241"/>
                  </a:lnTo>
                  <a:cubicBezTo>
                    <a:pt x="271" y="279"/>
                    <a:pt x="228" y="296"/>
                    <a:pt x="190" y="29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ru-RU">
                <a:solidFill>
                  <a:schemeClr val="bg1"/>
                </a:solidFill>
              </a:endParaRPr>
            </a:p>
          </p:txBody>
        </p:sp>
        <p:sp>
          <p:nvSpPr>
            <p:cNvPr id="16" name="Freeform 12"/>
            <p:cNvSpPr>
              <a:spLocks noEditPoints="1"/>
            </p:cNvSpPr>
            <p:nvPr/>
          </p:nvSpPr>
          <p:spPr bwMode="auto">
            <a:xfrm>
              <a:off x="10654125" y="666268"/>
              <a:ext cx="96299" cy="122864"/>
            </a:xfrm>
            <a:custGeom>
              <a:avLst/>
              <a:gdLst/>
              <a:ahLst/>
              <a:cxnLst>
                <a:cxn ang="0">
                  <a:pos x="174" y="148"/>
                </a:cxn>
                <a:cxn ang="0">
                  <a:pos x="174" y="144"/>
                </a:cxn>
                <a:cxn ang="0">
                  <a:pos x="241" y="72"/>
                </a:cxn>
                <a:cxn ang="0">
                  <a:pos x="140" y="0"/>
                </a:cxn>
                <a:cxn ang="0">
                  <a:pos x="0" y="0"/>
                </a:cxn>
                <a:cxn ang="0">
                  <a:pos x="0" y="17"/>
                </a:cxn>
                <a:cxn ang="0">
                  <a:pos x="38" y="26"/>
                </a:cxn>
                <a:cxn ang="0">
                  <a:pos x="38" y="283"/>
                </a:cxn>
                <a:cxn ang="0">
                  <a:pos x="0" y="292"/>
                </a:cxn>
                <a:cxn ang="0">
                  <a:pos x="0" y="309"/>
                </a:cxn>
                <a:cxn ang="0">
                  <a:pos x="140" y="309"/>
                </a:cxn>
                <a:cxn ang="0">
                  <a:pos x="148" y="309"/>
                </a:cxn>
                <a:cxn ang="0">
                  <a:pos x="254" y="228"/>
                </a:cxn>
                <a:cxn ang="0">
                  <a:pos x="174" y="148"/>
                </a:cxn>
                <a:cxn ang="0">
                  <a:pos x="102" y="21"/>
                </a:cxn>
                <a:cxn ang="0">
                  <a:pos x="102" y="21"/>
                </a:cxn>
                <a:cxn ang="0">
                  <a:pos x="140" y="26"/>
                </a:cxn>
                <a:cxn ang="0">
                  <a:pos x="174" y="81"/>
                </a:cxn>
                <a:cxn ang="0">
                  <a:pos x="140" y="136"/>
                </a:cxn>
                <a:cxn ang="0">
                  <a:pos x="127" y="140"/>
                </a:cxn>
                <a:cxn ang="0">
                  <a:pos x="102" y="140"/>
                </a:cxn>
                <a:cxn ang="0">
                  <a:pos x="102" y="21"/>
                </a:cxn>
                <a:cxn ang="0">
                  <a:pos x="140" y="288"/>
                </a:cxn>
                <a:cxn ang="0">
                  <a:pos x="140" y="288"/>
                </a:cxn>
                <a:cxn ang="0">
                  <a:pos x="102" y="271"/>
                </a:cxn>
                <a:cxn ang="0">
                  <a:pos x="102" y="157"/>
                </a:cxn>
                <a:cxn ang="0">
                  <a:pos x="127" y="157"/>
                </a:cxn>
                <a:cxn ang="0">
                  <a:pos x="140" y="157"/>
                </a:cxn>
                <a:cxn ang="0">
                  <a:pos x="190" y="228"/>
                </a:cxn>
                <a:cxn ang="0">
                  <a:pos x="140" y="288"/>
                </a:cxn>
              </a:cxnLst>
              <a:rect l="0" t="0" r="r" b="b"/>
              <a:pathLst>
                <a:path w="254" h="309" extrusionOk="0">
                  <a:moveTo>
                    <a:pt x="174" y="148"/>
                  </a:moveTo>
                  <a:lnTo>
                    <a:pt x="174" y="144"/>
                  </a:lnTo>
                  <a:cubicBezTo>
                    <a:pt x="212" y="136"/>
                    <a:pt x="241" y="110"/>
                    <a:pt x="241" y="72"/>
                  </a:cubicBezTo>
                  <a:cubicBezTo>
                    <a:pt x="241" y="21"/>
                    <a:pt x="199" y="0"/>
                    <a:pt x="140" y="0"/>
                  </a:cubicBezTo>
                  <a:lnTo>
                    <a:pt x="0" y="0"/>
                  </a:lnTo>
                  <a:lnTo>
                    <a:pt x="0" y="17"/>
                  </a:lnTo>
                  <a:lnTo>
                    <a:pt x="38" y="26"/>
                  </a:lnTo>
                  <a:lnTo>
                    <a:pt x="38" y="283"/>
                  </a:lnTo>
                  <a:lnTo>
                    <a:pt x="0" y="292"/>
                  </a:lnTo>
                  <a:lnTo>
                    <a:pt x="0" y="309"/>
                  </a:lnTo>
                  <a:lnTo>
                    <a:pt x="140" y="309"/>
                  </a:lnTo>
                  <a:lnTo>
                    <a:pt x="148" y="309"/>
                  </a:lnTo>
                  <a:cubicBezTo>
                    <a:pt x="207" y="309"/>
                    <a:pt x="254" y="279"/>
                    <a:pt x="254" y="228"/>
                  </a:cubicBezTo>
                  <a:cubicBezTo>
                    <a:pt x="254" y="174"/>
                    <a:pt x="224" y="152"/>
                    <a:pt x="174" y="148"/>
                  </a:cubicBezTo>
                  <a:close/>
                  <a:moveTo>
                    <a:pt x="102" y="21"/>
                  </a:moveTo>
                  <a:lnTo>
                    <a:pt x="102" y="21"/>
                  </a:lnTo>
                  <a:cubicBezTo>
                    <a:pt x="114" y="21"/>
                    <a:pt x="127" y="21"/>
                    <a:pt x="140" y="26"/>
                  </a:cubicBezTo>
                  <a:cubicBezTo>
                    <a:pt x="161" y="30"/>
                    <a:pt x="174" y="47"/>
                    <a:pt x="174" y="81"/>
                  </a:cubicBezTo>
                  <a:cubicBezTo>
                    <a:pt x="174" y="106"/>
                    <a:pt x="165" y="131"/>
                    <a:pt x="140" y="136"/>
                  </a:cubicBezTo>
                  <a:cubicBezTo>
                    <a:pt x="135" y="136"/>
                    <a:pt x="131" y="140"/>
                    <a:pt x="127" y="140"/>
                  </a:cubicBezTo>
                  <a:lnTo>
                    <a:pt x="102" y="140"/>
                  </a:lnTo>
                  <a:lnTo>
                    <a:pt x="102" y="21"/>
                  </a:lnTo>
                  <a:close/>
                  <a:moveTo>
                    <a:pt x="140" y="288"/>
                  </a:moveTo>
                  <a:lnTo>
                    <a:pt x="140" y="288"/>
                  </a:lnTo>
                  <a:cubicBezTo>
                    <a:pt x="123" y="288"/>
                    <a:pt x="110" y="279"/>
                    <a:pt x="102" y="271"/>
                  </a:cubicBezTo>
                  <a:lnTo>
                    <a:pt x="102" y="157"/>
                  </a:lnTo>
                  <a:lnTo>
                    <a:pt x="127" y="157"/>
                  </a:lnTo>
                  <a:lnTo>
                    <a:pt x="140" y="157"/>
                  </a:lnTo>
                  <a:cubicBezTo>
                    <a:pt x="174" y="165"/>
                    <a:pt x="190" y="190"/>
                    <a:pt x="190" y="228"/>
                  </a:cubicBezTo>
                  <a:cubicBezTo>
                    <a:pt x="190" y="262"/>
                    <a:pt x="174" y="288"/>
                    <a:pt x="140" y="2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ru-RU">
                <a:solidFill>
                  <a:schemeClr val="bg1"/>
                </a:solidFill>
              </a:endParaRPr>
            </a:p>
          </p:txBody>
        </p:sp>
        <p:sp>
          <p:nvSpPr>
            <p:cNvPr id="17" name="Freeform 13"/>
            <p:cNvSpPr/>
            <p:nvPr/>
          </p:nvSpPr>
          <p:spPr bwMode="auto">
            <a:xfrm>
              <a:off x="10778649" y="666268"/>
              <a:ext cx="89658" cy="122864"/>
            </a:xfrm>
            <a:custGeom>
              <a:avLst/>
              <a:gdLst/>
              <a:ahLst/>
              <a:cxnLst>
                <a:cxn ang="0">
                  <a:pos x="199" y="279"/>
                </a:cxn>
                <a:cxn ang="0">
                  <a:pos x="101" y="279"/>
                </a:cxn>
                <a:cxn ang="0">
                  <a:pos x="101" y="157"/>
                </a:cxn>
                <a:cxn ang="0">
                  <a:pos x="156" y="157"/>
                </a:cxn>
                <a:cxn ang="0">
                  <a:pos x="169" y="199"/>
                </a:cxn>
                <a:cxn ang="0">
                  <a:pos x="186" y="199"/>
                </a:cxn>
                <a:cxn ang="0">
                  <a:pos x="182" y="144"/>
                </a:cxn>
                <a:cxn ang="0">
                  <a:pos x="186" y="93"/>
                </a:cxn>
                <a:cxn ang="0">
                  <a:pos x="169" y="93"/>
                </a:cxn>
                <a:cxn ang="0">
                  <a:pos x="156" y="136"/>
                </a:cxn>
                <a:cxn ang="0">
                  <a:pos x="101" y="136"/>
                </a:cxn>
                <a:cxn ang="0">
                  <a:pos x="101" y="30"/>
                </a:cxn>
                <a:cxn ang="0">
                  <a:pos x="194" y="30"/>
                </a:cxn>
                <a:cxn ang="0">
                  <a:pos x="207" y="81"/>
                </a:cxn>
                <a:cxn ang="0">
                  <a:pos x="224" y="81"/>
                </a:cxn>
                <a:cxn ang="0">
                  <a:pos x="220" y="0"/>
                </a:cxn>
                <a:cxn ang="0">
                  <a:pos x="203" y="0"/>
                </a:cxn>
                <a:cxn ang="0">
                  <a:pos x="0" y="0"/>
                </a:cxn>
                <a:cxn ang="0">
                  <a:pos x="0" y="17"/>
                </a:cxn>
                <a:cxn ang="0">
                  <a:pos x="38" y="26"/>
                </a:cxn>
                <a:cxn ang="0">
                  <a:pos x="38" y="283"/>
                </a:cxn>
                <a:cxn ang="0">
                  <a:pos x="0" y="292"/>
                </a:cxn>
                <a:cxn ang="0">
                  <a:pos x="0" y="309"/>
                </a:cxn>
                <a:cxn ang="0">
                  <a:pos x="224" y="309"/>
                </a:cxn>
                <a:cxn ang="0">
                  <a:pos x="237" y="220"/>
                </a:cxn>
                <a:cxn ang="0">
                  <a:pos x="220" y="220"/>
                </a:cxn>
                <a:cxn ang="0">
                  <a:pos x="199" y="279"/>
                </a:cxn>
              </a:cxnLst>
              <a:rect l="0" t="0" r="r" b="b"/>
              <a:pathLst>
                <a:path w="237" h="309" extrusionOk="0">
                  <a:moveTo>
                    <a:pt x="199" y="279"/>
                  </a:moveTo>
                  <a:lnTo>
                    <a:pt x="101" y="279"/>
                  </a:lnTo>
                  <a:lnTo>
                    <a:pt x="101" y="157"/>
                  </a:lnTo>
                  <a:lnTo>
                    <a:pt x="156" y="157"/>
                  </a:lnTo>
                  <a:lnTo>
                    <a:pt x="169" y="199"/>
                  </a:lnTo>
                  <a:lnTo>
                    <a:pt x="186" y="199"/>
                  </a:lnTo>
                  <a:cubicBezTo>
                    <a:pt x="182" y="182"/>
                    <a:pt x="182" y="165"/>
                    <a:pt x="182" y="144"/>
                  </a:cubicBezTo>
                  <a:cubicBezTo>
                    <a:pt x="182" y="127"/>
                    <a:pt x="182" y="110"/>
                    <a:pt x="186" y="93"/>
                  </a:cubicBezTo>
                  <a:lnTo>
                    <a:pt x="169" y="93"/>
                  </a:lnTo>
                  <a:lnTo>
                    <a:pt x="156" y="136"/>
                  </a:lnTo>
                  <a:lnTo>
                    <a:pt x="101" y="136"/>
                  </a:lnTo>
                  <a:lnTo>
                    <a:pt x="101" y="30"/>
                  </a:lnTo>
                  <a:lnTo>
                    <a:pt x="194" y="30"/>
                  </a:lnTo>
                  <a:lnTo>
                    <a:pt x="207" y="81"/>
                  </a:lnTo>
                  <a:lnTo>
                    <a:pt x="224" y="81"/>
                  </a:lnTo>
                  <a:lnTo>
                    <a:pt x="220" y="0"/>
                  </a:lnTo>
                  <a:lnTo>
                    <a:pt x="203" y="0"/>
                  </a:lnTo>
                  <a:lnTo>
                    <a:pt x="0" y="0"/>
                  </a:lnTo>
                  <a:lnTo>
                    <a:pt x="0" y="17"/>
                  </a:lnTo>
                  <a:lnTo>
                    <a:pt x="38" y="26"/>
                  </a:lnTo>
                  <a:lnTo>
                    <a:pt x="38" y="283"/>
                  </a:lnTo>
                  <a:lnTo>
                    <a:pt x="0" y="292"/>
                  </a:lnTo>
                  <a:lnTo>
                    <a:pt x="0" y="309"/>
                  </a:lnTo>
                  <a:lnTo>
                    <a:pt x="224" y="309"/>
                  </a:lnTo>
                  <a:lnTo>
                    <a:pt x="237" y="220"/>
                  </a:lnTo>
                  <a:lnTo>
                    <a:pt x="220" y="220"/>
                  </a:lnTo>
                  <a:lnTo>
                    <a:pt x="199" y="27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ru-RU">
                <a:solidFill>
                  <a:schemeClr val="bg1"/>
                </a:solidFill>
              </a:endParaRPr>
            </a:p>
          </p:txBody>
        </p:sp>
        <p:sp>
          <p:nvSpPr>
            <p:cNvPr id="18" name="Freeform 14"/>
            <p:cNvSpPr/>
            <p:nvPr/>
          </p:nvSpPr>
          <p:spPr bwMode="auto">
            <a:xfrm>
              <a:off x="10893211" y="666268"/>
              <a:ext cx="189277" cy="157731"/>
            </a:xfrm>
            <a:custGeom>
              <a:avLst/>
              <a:gdLst/>
              <a:ahLst/>
              <a:cxnLst>
                <a:cxn ang="0">
                  <a:pos x="444" y="26"/>
                </a:cxn>
                <a:cxn ang="0">
                  <a:pos x="490" y="17"/>
                </a:cxn>
                <a:cxn ang="0">
                  <a:pos x="490" y="0"/>
                </a:cxn>
                <a:cxn ang="0">
                  <a:pos x="338" y="0"/>
                </a:cxn>
                <a:cxn ang="0">
                  <a:pos x="338" y="17"/>
                </a:cxn>
                <a:cxn ang="0">
                  <a:pos x="380" y="26"/>
                </a:cxn>
                <a:cxn ang="0">
                  <a:pos x="380" y="283"/>
                </a:cxn>
                <a:cxn ang="0">
                  <a:pos x="275" y="283"/>
                </a:cxn>
                <a:cxn ang="0">
                  <a:pos x="275" y="26"/>
                </a:cxn>
                <a:cxn ang="0">
                  <a:pos x="317" y="17"/>
                </a:cxn>
                <a:cxn ang="0">
                  <a:pos x="317" y="0"/>
                </a:cxn>
                <a:cxn ang="0">
                  <a:pos x="169" y="0"/>
                </a:cxn>
                <a:cxn ang="0">
                  <a:pos x="169" y="17"/>
                </a:cxn>
                <a:cxn ang="0">
                  <a:pos x="211" y="26"/>
                </a:cxn>
                <a:cxn ang="0">
                  <a:pos x="211" y="283"/>
                </a:cxn>
                <a:cxn ang="0">
                  <a:pos x="106" y="283"/>
                </a:cxn>
                <a:cxn ang="0">
                  <a:pos x="106" y="26"/>
                </a:cxn>
                <a:cxn ang="0">
                  <a:pos x="148" y="17"/>
                </a:cxn>
                <a:cxn ang="0">
                  <a:pos x="148" y="0"/>
                </a:cxn>
                <a:cxn ang="0">
                  <a:pos x="0" y="0"/>
                </a:cxn>
                <a:cxn ang="0">
                  <a:pos x="0" y="17"/>
                </a:cxn>
                <a:cxn ang="0">
                  <a:pos x="42" y="26"/>
                </a:cxn>
                <a:cxn ang="0">
                  <a:pos x="42" y="283"/>
                </a:cxn>
                <a:cxn ang="0">
                  <a:pos x="0" y="292"/>
                </a:cxn>
                <a:cxn ang="0">
                  <a:pos x="0" y="309"/>
                </a:cxn>
                <a:cxn ang="0">
                  <a:pos x="457" y="309"/>
                </a:cxn>
                <a:cxn ang="0">
                  <a:pos x="457" y="398"/>
                </a:cxn>
                <a:cxn ang="0">
                  <a:pos x="474" y="398"/>
                </a:cxn>
                <a:cxn ang="0">
                  <a:pos x="495" y="283"/>
                </a:cxn>
                <a:cxn ang="0">
                  <a:pos x="444" y="283"/>
                </a:cxn>
                <a:cxn ang="0">
                  <a:pos x="444" y="26"/>
                </a:cxn>
              </a:cxnLst>
              <a:rect l="0" t="0" r="r" b="b"/>
              <a:pathLst>
                <a:path w="495" h="398" extrusionOk="0">
                  <a:moveTo>
                    <a:pt x="444" y="26"/>
                  </a:moveTo>
                  <a:lnTo>
                    <a:pt x="490" y="17"/>
                  </a:lnTo>
                  <a:lnTo>
                    <a:pt x="490" y="0"/>
                  </a:lnTo>
                  <a:lnTo>
                    <a:pt x="338" y="0"/>
                  </a:lnTo>
                  <a:lnTo>
                    <a:pt x="338" y="17"/>
                  </a:lnTo>
                  <a:lnTo>
                    <a:pt x="380" y="26"/>
                  </a:lnTo>
                  <a:lnTo>
                    <a:pt x="380" y="283"/>
                  </a:lnTo>
                  <a:lnTo>
                    <a:pt x="275" y="283"/>
                  </a:lnTo>
                  <a:lnTo>
                    <a:pt x="275" y="26"/>
                  </a:lnTo>
                  <a:lnTo>
                    <a:pt x="317" y="17"/>
                  </a:lnTo>
                  <a:lnTo>
                    <a:pt x="317" y="0"/>
                  </a:lnTo>
                  <a:lnTo>
                    <a:pt x="169" y="0"/>
                  </a:lnTo>
                  <a:lnTo>
                    <a:pt x="169" y="17"/>
                  </a:lnTo>
                  <a:lnTo>
                    <a:pt x="211" y="26"/>
                  </a:lnTo>
                  <a:lnTo>
                    <a:pt x="211" y="283"/>
                  </a:lnTo>
                  <a:lnTo>
                    <a:pt x="106" y="283"/>
                  </a:lnTo>
                  <a:lnTo>
                    <a:pt x="106" y="26"/>
                  </a:lnTo>
                  <a:lnTo>
                    <a:pt x="148" y="17"/>
                  </a:lnTo>
                  <a:lnTo>
                    <a:pt x="148" y="0"/>
                  </a:lnTo>
                  <a:lnTo>
                    <a:pt x="0" y="0"/>
                  </a:lnTo>
                  <a:lnTo>
                    <a:pt x="0" y="17"/>
                  </a:lnTo>
                  <a:lnTo>
                    <a:pt x="42" y="26"/>
                  </a:lnTo>
                  <a:lnTo>
                    <a:pt x="42" y="283"/>
                  </a:lnTo>
                  <a:lnTo>
                    <a:pt x="0" y="292"/>
                  </a:lnTo>
                  <a:lnTo>
                    <a:pt x="0" y="309"/>
                  </a:lnTo>
                  <a:lnTo>
                    <a:pt x="457" y="309"/>
                  </a:lnTo>
                  <a:lnTo>
                    <a:pt x="457" y="398"/>
                  </a:lnTo>
                  <a:lnTo>
                    <a:pt x="474" y="398"/>
                  </a:lnTo>
                  <a:lnTo>
                    <a:pt x="495" y="283"/>
                  </a:lnTo>
                  <a:lnTo>
                    <a:pt x="444" y="283"/>
                  </a:lnTo>
                  <a:lnTo>
                    <a:pt x="444"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ru-RU">
                <a:solidFill>
                  <a:schemeClr val="bg1"/>
                </a:solidFill>
              </a:endParaRPr>
            </a:p>
          </p:txBody>
        </p:sp>
        <p:sp>
          <p:nvSpPr>
            <p:cNvPr id="19" name="Freeform 15"/>
            <p:cNvSpPr/>
            <p:nvPr/>
          </p:nvSpPr>
          <p:spPr bwMode="auto">
            <a:xfrm>
              <a:off x="11100751" y="666268"/>
              <a:ext cx="91317" cy="122864"/>
            </a:xfrm>
            <a:custGeom>
              <a:avLst/>
              <a:gdLst/>
              <a:ahLst/>
              <a:cxnLst>
                <a:cxn ang="0">
                  <a:pos x="237" y="220"/>
                </a:cxn>
                <a:cxn ang="0">
                  <a:pos x="224" y="220"/>
                </a:cxn>
                <a:cxn ang="0">
                  <a:pos x="199" y="279"/>
                </a:cxn>
                <a:cxn ang="0">
                  <a:pos x="102" y="279"/>
                </a:cxn>
                <a:cxn ang="0">
                  <a:pos x="102" y="157"/>
                </a:cxn>
                <a:cxn ang="0">
                  <a:pos x="157" y="157"/>
                </a:cxn>
                <a:cxn ang="0">
                  <a:pos x="170" y="199"/>
                </a:cxn>
                <a:cxn ang="0">
                  <a:pos x="186" y="199"/>
                </a:cxn>
                <a:cxn ang="0">
                  <a:pos x="182" y="144"/>
                </a:cxn>
                <a:cxn ang="0">
                  <a:pos x="186" y="93"/>
                </a:cxn>
                <a:cxn ang="0">
                  <a:pos x="174" y="93"/>
                </a:cxn>
                <a:cxn ang="0">
                  <a:pos x="157" y="136"/>
                </a:cxn>
                <a:cxn ang="0">
                  <a:pos x="102" y="136"/>
                </a:cxn>
                <a:cxn ang="0">
                  <a:pos x="102" y="30"/>
                </a:cxn>
                <a:cxn ang="0">
                  <a:pos x="195" y="30"/>
                </a:cxn>
                <a:cxn ang="0">
                  <a:pos x="208" y="81"/>
                </a:cxn>
                <a:cxn ang="0">
                  <a:pos x="224" y="81"/>
                </a:cxn>
                <a:cxn ang="0">
                  <a:pos x="220" y="0"/>
                </a:cxn>
                <a:cxn ang="0">
                  <a:pos x="0" y="0"/>
                </a:cxn>
                <a:cxn ang="0">
                  <a:pos x="0" y="17"/>
                </a:cxn>
                <a:cxn ang="0">
                  <a:pos x="38" y="26"/>
                </a:cxn>
                <a:cxn ang="0">
                  <a:pos x="38" y="283"/>
                </a:cxn>
                <a:cxn ang="0">
                  <a:pos x="0" y="292"/>
                </a:cxn>
                <a:cxn ang="0">
                  <a:pos x="0" y="309"/>
                </a:cxn>
                <a:cxn ang="0">
                  <a:pos x="229" y="309"/>
                </a:cxn>
                <a:cxn ang="0">
                  <a:pos x="237" y="220"/>
                </a:cxn>
              </a:cxnLst>
              <a:rect l="0" t="0" r="r" b="b"/>
              <a:pathLst>
                <a:path w="237" h="309" extrusionOk="0">
                  <a:moveTo>
                    <a:pt x="237" y="220"/>
                  </a:moveTo>
                  <a:lnTo>
                    <a:pt x="224" y="220"/>
                  </a:lnTo>
                  <a:lnTo>
                    <a:pt x="199" y="279"/>
                  </a:lnTo>
                  <a:lnTo>
                    <a:pt x="102" y="279"/>
                  </a:lnTo>
                  <a:lnTo>
                    <a:pt x="102" y="157"/>
                  </a:lnTo>
                  <a:lnTo>
                    <a:pt x="157" y="157"/>
                  </a:lnTo>
                  <a:lnTo>
                    <a:pt x="170" y="199"/>
                  </a:lnTo>
                  <a:lnTo>
                    <a:pt x="186" y="199"/>
                  </a:lnTo>
                  <a:cubicBezTo>
                    <a:pt x="186" y="182"/>
                    <a:pt x="182" y="165"/>
                    <a:pt x="182" y="144"/>
                  </a:cubicBezTo>
                  <a:cubicBezTo>
                    <a:pt x="182" y="127"/>
                    <a:pt x="186" y="110"/>
                    <a:pt x="186" y="93"/>
                  </a:cubicBezTo>
                  <a:lnTo>
                    <a:pt x="174" y="93"/>
                  </a:lnTo>
                  <a:lnTo>
                    <a:pt x="157" y="136"/>
                  </a:lnTo>
                  <a:lnTo>
                    <a:pt x="102" y="136"/>
                  </a:lnTo>
                  <a:lnTo>
                    <a:pt x="102" y="30"/>
                  </a:lnTo>
                  <a:lnTo>
                    <a:pt x="195" y="30"/>
                  </a:lnTo>
                  <a:lnTo>
                    <a:pt x="208" y="81"/>
                  </a:lnTo>
                  <a:lnTo>
                    <a:pt x="224" y="81"/>
                  </a:lnTo>
                  <a:lnTo>
                    <a:pt x="220" y="0"/>
                  </a:lnTo>
                  <a:lnTo>
                    <a:pt x="0" y="0"/>
                  </a:lnTo>
                  <a:lnTo>
                    <a:pt x="0" y="17"/>
                  </a:lnTo>
                  <a:lnTo>
                    <a:pt x="38" y="26"/>
                  </a:lnTo>
                  <a:lnTo>
                    <a:pt x="38" y="283"/>
                  </a:lnTo>
                  <a:lnTo>
                    <a:pt x="0" y="292"/>
                  </a:lnTo>
                  <a:lnTo>
                    <a:pt x="0" y="309"/>
                  </a:lnTo>
                  <a:lnTo>
                    <a:pt x="229" y="309"/>
                  </a:lnTo>
                  <a:lnTo>
                    <a:pt x="237" y="2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ru-RU">
                <a:solidFill>
                  <a:schemeClr val="bg1"/>
                </a:solidFill>
              </a:endParaRPr>
            </a:p>
          </p:txBody>
        </p:sp>
        <p:sp>
          <p:nvSpPr>
            <p:cNvPr id="20" name="Freeform 16"/>
            <p:cNvSpPr/>
            <p:nvPr/>
          </p:nvSpPr>
          <p:spPr bwMode="auto">
            <a:xfrm>
              <a:off x="11216974" y="666268"/>
              <a:ext cx="129505" cy="122864"/>
            </a:xfrm>
            <a:custGeom>
              <a:avLst/>
              <a:gdLst/>
              <a:ahLst/>
              <a:cxnLst>
                <a:cxn ang="0">
                  <a:pos x="190" y="17"/>
                </a:cxn>
                <a:cxn ang="0">
                  <a:pos x="236" y="26"/>
                </a:cxn>
                <a:cxn ang="0">
                  <a:pos x="236" y="136"/>
                </a:cxn>
                <a:cxn ang="0">
                  <a:pos x="105" y="136"/>
                </a:cxn>
                <a:cxn ang="0">
                  <a:pos x="105" y="26"/>
                </a:cxn>
                <a:cxn ang="0">
                  <a:pos x="152" y="17"/>
                </a:cxn>
                <a:cxn ang="0">
                  <a:pos x="152" y="0"/>
                </a:cxn>
                <a:cxn ang="0">
                  <a:pos x="0" y="0"/>
                </a:cxn>
                <a:cxn ang="0">
                  <a:pos x="0" y="17"/>
                </a:cxn>
                <a:cxn ang="0">
                  <a:pos x="42" y="26"/>
                </a:cxn>
                <a:cxn ang="0">
                  <a:pos x="42" y="283"/>
                </a:cxn>
                <a:cxn ang="0">
                  <a:pos x="0" y="292"/>
                </a:cxn>
                <a:cxn ang="0">
                  <a:pos x="0" y="309"/>
                </a:cxn>
                <a:cxn ang="0">
                  <a:pos x="152" y="309"/>
                </a:cxn>
                <a:cxn ang="0">
                  <a:pos x="152" y="292"/>
                </a:cxn>
                <a:cxn ang="0">
                  <a:pos x="105" y="283"/>
                </a:cxn>
                <a:cxn ang="0">
                  <a:pos x="105" y="161"/>
                </a:cxn>
                <a:cxn ang="0">
                  <a:pos x="236" y="161"/>
                </a:cxn>
                <a:cxn ang="0">
                  <a:pos x="236" y="283"/>
                </a:cxn>
                <a:cxn ang="0">
                  <a:pos x="190" y="292"/>
                </a:cxn>
                <a:cxn ang="0">
                  <a:pos x="190" y="309"/>
                </a:cxn>
                <a:cxn ang="0">
                  <a:pos x="342" y="309"/>
                </a:cxn>
                <a:cxn ang="0">
                  <a:pos x="342" y="292"/>
                </a:cxn>
                <a:cxn ang="0">
                  <a:pos x="300" y="283"/>
                </a:cxn>
                <a:cxn ang="0">
                  <a:pos x="300" y="26"/>
                </a:cxn>
                <a:cxn ang="0">
                  <a:pos x="342" y="17"/>
                </a:cxn>
                <a:cxn ang="0">
                  <a:pos x="342" y="0"/>
                </a:cxn>
                <a:cxn ang="0">
                  <a:pos x="190" y="0"/>
                </a:cxn>
                <a:cxn ang="0">
                  <a:pos x="190" y="17"/>
                </a:cxn>
              </a:cxnLst>
              <a:rect l="0" t="0" r="r" b="b"/>
              <a:pathLst>
                <a:path w="342" h="309" extrusionOk="0">
                  <a:moveTo>
                    <a:pt x="190" y="17"/>
                  </a:moveTo>
                  <a:lnTo>
                    <a:pt x="236" y="26"/>
                  </a:lnTo>
                  <a:lnTo>
                    <a:pt x="236" y="136"/>
                  </a:lnTo>
                  <a:lnTo>
                    <a:pt x="105" y="136"/>
                  </a:lnTo>
                  <a:lnTo>
                    <a:pt x="105" y="26"/>
                  </a:lnTo>
                  <a:lnTo>
                    <a:pt x="152" y="17"/>
                  </a:lnTo>
                  <a:lnTo>
                    <a:pt x="152" y="0"/>
                  </a:lnTo>
                  <a:lnTo>
                    <a:pt x="0" y="0"/>
                  </a:lnTo>
                  <a:lnTo>
                    <a:pt x="0" y="17"/>
                  </a:lnTo>
                  <a:lnTo>
                    <a:pt x="42" y="26"/>
                  </a:lnTo>
                  <a:lnTo>
                    <a:pt x="42" y="283"/>
                  </a:lnTo>
                  <a:lnTo>
                    <a:pt x="0" y="292"/>
                  </a:lnTo>
                  <a:lnTo>
                    <a:pt x="0" y="309"/>
                  </a:lnTo>
                  <a:lnTo>
                    <a:pt x="152" y="309"/>
                  </a:lnTo>
                  <a:lnTo>
                    <a:pt x="152" y="292"/>
                  </a:lnTo>
                  <a:lnTo>
                    <a:pt x="105" y="283"/>
                  </a:lnTo>
                  <a:lnTo>
                    <a:pt x="105" y="161"/>
                  </a:lnTo>
                  <a:lnTo>
                    <a:pt x="236" y="161"/>
                  </a:lnTo>
                  <a:lnTo>
                    <a:pt x="236" y="283"/>
                  </a:lnTo>
                  <a:lnTo>
                    <a:pt x="190" y="292"/>
                  </a:lnTo>
                  <a:lnTo>
                    <a:pt x="190" y="309"/>
                  </a:lnTo>
                  <a:lnTo>
                    <a:pt x="342" y="309"/>
                  </a:lnTo>
                  <a:lnTo>
                    <a:pt x="342" y="292"/>
                  </a:lnTo>
                  <a:lnTo>
                    <a:pt x="300" y="283"/>
                  </a:lnTo>
                  <a:lnTo>
                    <a:pt x="300" y="26"/>
                  </a:lnTo>
                  <a:lnTo>
                    <a:pt x="342" y="17"/>
                  </a:lnTo>
                  <a:lnTo>
                    <a:pt x="342" y="0"/>
                  </a:lnTo>
                  <a:lnTo>
                    <a:pt x="190" y="0"/>
                  </a:lnTo>
                  <a:lnTo>
                    <a:pt x="190"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ru-RU">
                <a:solidFill>
                  <a:schemeClr val="bg1"/>
                </a:solidFill>
              </a:endParaRPr>
            </a:p>
          </p:txBody>
        </p:sp>
        <p:sp>
          <p:nvSpPr>
            <p:cNvPr id="21" name="Freeform 17"/>
            <p:cNvSpPr/>
            <p:nvPr/>
          </p:nvSpPr>
          <p:spPr bwMode="auto">
            <a:xfrm>
              <a:off x="11368063" y="666268"/>
              <a:ext cx="131166" cy="122864"/>
            </a:xfrm>
            <a:custGeom>
              <a:avLst/>
              <a:gdLst/>
              <a:ahLst/>
              <a:cxnLst>
                <a:cxn ang="0">
                  <a:pos x="190" y="17"/>
                </a:cxn>
                <a:cxn ang="0">
                  <a:pos x="237" y="26"/>
                </a:cxn>
                <a:cxn ang="0">
                  <a:pos x="237" y="30"/>
                </a:cxn>
                <a:cxn ang="0">
                  <a:pos x="106" y="237"/>
                </a:cxn>
                <a:cxn ang="0">
                  <a:pos x="106" y="26"/>
                </a:cxn>
                <a:cxn ang="0">
                  <a:pos x="152" y="17"/>
                </a:cxn>
                <a:cxn ang="0">
                  <a:pos x="152" y="0"/>
                </a:cxn>
                <a:cxn ang="0">
                  <a:pos x="0" y="0"/>
                </a:cxn>
                <a:cxn ang="0">
                  <a:pos x="0" y="17"/>
                </a:cxn>
                <a:cxn ang="0">
                  <a:pos x="42" y="26"/>
                </a:cxn>
                <a:cxn ang="0">
                  <a:pos x="42" y="283"/>
                </a:cxn>
                <a:cxn ang="0">
                  <a:pos x="0" y="292"/>
                </a:cxn>
                <a:cxn ang="0">
                  <a:pos x="0" y="309"/>
                </a:cxn>
                <a:cxn ang="0">
                  <a:pos x="152" y="309"/>
                </a:cxn>
                <a:cxn ang="0">
                  <a:pos x="152" y="292"/>
                </a:cxn>
                <a:cxn ang="0">
                  <a:pos x="106" y="283"/>
                </a:cxn>
                <a:cxn ang="0">
                  <a:pos x="106" y="279"/>
                </a:cxn>
                <a:cxn ang="0">
                  <a:pos x="237" y="72"/>
                </a:cxn>
                <a:cxn ang="0">
                  <a:pos x="237" y="283"/>
                </a:cxn>
                <a:cxn ang="0">
                  <a:pos x="190" y="292"/>
                </a:cxn>
                <a:cxn ang="0">
                  <a:pos x="190" y="309"/>
                </a:cxn>
                <a:cxn ang="0">
                  <a:pos x="342" y="309"/>
                </a:cxn>
                <a:cxn ang="0">
                  <a:pos x="342" y="292"/>
                </a:cxn>
                <a:cxn ang="0">
                  <a:pos x="300" y="283"/>
                </a:cxn>
                <a:cxn ang="0">
                  <a:pos x="300" y="26"/>
                </a:cxn>
                <a:cxn ang="0">
                  <a:pos x="342" y="17"/>
                </a:cxn>
                <a:cxn ang="0">
                  <a:pos x="342" y="0"/>
                </a:cxn>
                <a:cxn ang="0">
                  <a:pos x="190" y="0"/>
                </a:cxn>
                <a:cxn ang="0">
                  <a:pos x="190" y="17"/>
                </a:cxn>
              </a:cxnLst>
              <a:rect l="0" t="0" r="r" b="b"/>
              <a:pathLst>
                <a:path w="342" h="309" extrusionOk="0">
                  <a:moveTo>
                    <a:pt x="190" y="17"/>
                  </a:moveTo>
                  <a:lnTo>
                    <a:pt x="237" y="26"/>
                  </a:lnTo>
                  <a:lnTo>
                    <a:pt x="237" y="30"/>
                  </a:lnTo>
                  <a:lnTo>
                    <a:pt x="106" y="237"/>
                  </a:lnTo>
                  <a:lnTo>
                    <a:pt x="106" y="26"/>
                  </a:lnTo>
                  <a:lnTo>
                    <a:pt x="152" y="17"/>
                  </a:lnTo>
                  <a:lnTo>
                    <a:pt x="152" y="0"/>
                  </a:lnTo>
                  <a:lnTo>
                    <a:pt x="0" y="0"/>
                  </a:lnTo>
                  <a:lnTo>
                    <a:pt x="0" y="17"/>
                  </a:lnTo>
                  <a:lnTo>
                    <a:pt x="42" y="26"/>
                  </a:lnTo>
                  <a:lnTo>
                    <a:pt x="42" y="283"/>
                  </a:lnTo>
                  <a:lnTo>
                    <a:pt x="0" y="292"/>
                  </a:lnTo>
                  <a:lnTo>
                    <a:pt x="0" y="309"/>
                  </a:lnTo>
                  <a:lnTo>
                    <a:pt x="152" y="309"/>
                  </a:lnTo>
                  <a:lnTo>
                    <a:pt x="152" y="292"/>
                  </a:lnTo>
                  <a:lnTo>
                    <a:pt x="106" y="283"/>
                  </a:lnTo>
                  <a:lnTo>
                    <a:pt x="106" y="279"/>
                  </a:lnTo>
                  <a:lnTo>
                    <a:pt x="237" y="72"/>
                  </a:lnTo>
                  <a:lnTo>
                    <a:pt x="237" y="283"/>
                  </a:lnTo>
                  <a:lnTo>
                    <a:pt x="190" y="292"/>
                  </a:lnTo>
                  <a:lnTo>
                    <a:pt x="190" y="309"/>
                  </a:lnTo>
                  <a:lnTo>
                    <a:pt x="342" y="309"/>
                  </a:lnTo>
                  <a:lnTo>
                    <a:pt x="342" y="292"/>
                  </a:lnTo>
                  <a:lnTo>
                    <a:pt x="300" y="283"/>
                  </a:lnTo>
                  <a:lnTo>
                    <a:pt x="300" y="26"/>
                  </a:lnTo>
                  <a:lnTo>
                    <a:pt x="342" y="17"/>
                  </a:lnTo>
                  <a:lnTo>
                    <a:pt x="342" y="0"/>
                  </a:lnTo>
                  <a:lnTo>
                    <a:pt x="190" y="0"/>
                  </a:lnTo>
                  <a:lnTo>
                    <a:pt x="190"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ru-RU">
                <a:solidFill>
                  <a:schemeClr val="bg1"/>
                </a:solidFill>
              </a:endParaRPr>
            </a:p>
          </p:txBody>
        </p:sp>
        <p:sp>
          <p:nvSpPr>
            <p:cNvPr id="22" name="Freeform 18"/>
            <p:cNvSpPr/>
            <p:nvPr/>
          </p:nvSpPr>
          <p:spPr bwMode="auto">
            <a:xfrm>
              <a:off x="11519152" y="666268"/>
              <a:ext cx="92978" cy="122864"/>
            </a:xfrm>
            <a:custGeom>
              <a:avLst/>
              <a:gdLst/>
              <a:ahLst/>
              <a:cxnLst>
                <a:cxn ang="0">
                  <a:pos x="225" y="220"/>
                </a:cxn>
                <a:cxn ang="0">
                  <a:pos x="199" y="279"/>
                </a:cxn>
                <a:cxn ang="0">
                  <a:pos x="106" y="279"/>
                </a:cxn>
                <a:cxn ang="0">
                  <a:pos x="106" y="157"/>
                </a:cxn>
                <a:cxn ang="0">
                  <a:pos x="161" y="157"/>
                </a:cxn>
                <a:cxn ang="0">
                  <a:pos x="174" y="199"/>
                </a:cxn>
                <a:cxn ang="0">
                  <a:pos x="187" y="199"/>
                </a:cxn>
                <a:cxn ang="0">
                  <a:pos x="187" y="144"/>
                </a:cxn>
                <a:cxn ang="0">
                  <a:pos x="187" y="93"/>
                </a:cxn>
                <a:cxn ang="0">
                  <a:pos x="174" y="93"/>
                </a:cxn>
                <a:cxn ang="0">
                  <a:pos x="161" y="136"/>
                </a:cxn>
                <a:cxn ang="0">
                  <a:pos x="106" y="136"/>
                </a:cxn>
                <a:cxn ang="0">
                  <a:pos x="106" y="30"/>
                </a:cxn>
                <a:cxn ang="0">
                  <a:pos x="195" y="30"/>
                </a:cxn>
                <a:cxn ang="0">
                  <a:pos x="212" y="81"/>
                </a:cxn>
                <a:cxn ang="0">
                  <a:pos x="225" y="81"/>
                </a:cxn>
                <a:cxn ang="0">
                  <a:pos x="225" y="0"/>
                </a:cxn>
                <a:cxn ang="0">
                  <a:pos x="0" y="0"/>
                </a:cxn>
                <a:cxn ang="0">
                  <a:pos x="0" y="17"/>
                </a:cxn>
                <a:cxn ang="0">
                  <a:pos x="43" y="26"/>
                </a:cxn>
                <a:cxn ang="0">
                  <a:pos x="43" y="283"/>
                </a:cxn>
                <a:cxn ang="0">
                  <a:pos x="0" y="292"/>
                </a:cxn>
                <a:cxn ang="0">
                  <a:pos x="0" y="309"/>
                </a:cxn>
                <a:cxn ang="0">
                  <a:pos x="229" y="309"/>
                </a:cxn>
                <a:cxn ang="0">
                  <a:pos x="241" y="220"/>
                </a:cxn>
                <a:cxn ang="0">
                  <a:pos x="225" y="220"/>
                </a:cxn>
              </a:cxnLst>
              <a:rect l="0" t="0" r="r" b="b"/>
              <a:pathLst>
                <a:path w="241" h="309" extrusionOk="0">
                  <a:moveTo>
                    <a:pt x="225" y="220"/>
                  </a:moveTo>
                  <a:lnTo>
                    <a:pt x="199" y="279"/>
                  </a:lnTo>
                  <a:lnTo>
                    <a:pt x="106" y="279"/>
                  </a:lnTo>
                  <a:lnTo>
                    <a:pt x="106" y="157"/>
                  </a:lnTo>
                  <a:lnTo>
                    <a:pt x="161" y="157"/>
                  </a:lnTo>
                  <a:lnTo>
                    <a:pt x="174" y="199"/>
                  </a:lnTo>
                  <a:lnTo>
                    <a:pt x="187" y="199"/>
                  </a:lnTo>
                  <a:lnTo>
                    <a:pt x="187" y="144"/>
                  </a:lnTo>
                  <a:lnTo>
                    <a:pt x="187" y="93"/>
                  </a:lnTo>
                  <a:lnTo>
                    <a:pt x="174" y="93"/>
                  </a:lnTo>
                  <a:lnTo>
                    <a:pt x="161" y="136"/>
                  </a:lnTo>
                  <a:lnTo>
                    <a:pt x="106" y="136"/>
                  </a:lnTo>
                  <a:lnTo>
                    <a:pt x="106" y="30"/>
                  </a:lnTo>
                  <a:lnTo>
                    <a:pt x="195" y="30"/>
                  </a:lnTo>
                  <a:lnTo>
                    <a:pt x="212" y="81"/>
                  </a:lnTo>
                  <a:lnTo>
                    <a:pt x="225" y="81"/>
                  </a:lnTo>
                  <a:lnTo>
                    <a:pt x="225" y="0"/>
                  </a:lnTo>
                  <a:lnTo>
                    <a:pt x="0" y="0"/>
                  </a:lnTo>
                  <a:lnTo>
                    <a:pt x="0" y="17"/>
                  </a:lnTo>
                  <a:lnTo>
                    <a:pt x="43" y="26"/>
                  </a:lnTo>
                  <a:lnTo>
                    <a:pt x="43" y="283"/>
                  </a:lnTo>
                  <a:lnTo>
                    <a:pt x="0" y="292"/>
                  </a:lnTo>
                  <a:lnTo>
                    <a:pt x="0" y="309"/>
                  </a:lnTo>
                  <a:lnTo>
                    <a:pt x="229" y="309"/>
                  </a:lnTo>
                  <a:lnTo>
                    <a:pt x="241" y="220"/>
                  </a:lnTo>
                  <a:lnTo>
                    <a:pt x="225" y="2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ru-RU">
                <a:solidFill>
                  <a:schemeClr val="bg1"/>
                </a:solidFill>
              </a:endParaRPr>
            </a:p>
          </p:txBody>
        </p:sp>
        <p:sp>
          <p:nvSpPr>
            <p:cNvPr id="23" name="Freeform 19"/>
            <p:cNvSpPr>
              <a:spLocks noEditPoints="1"/>
            </p:cNvSpPr>
            <p:nvPr/>
          </p:nvSpPr>
          <p:spPr bwMode="auto">
            <a:xfrm>
              <a:off x="10735481" y="300997"/>
              <a:ext cx="240746" cy="303839"/>
            </a:xfrm>
            <a:custGeom>
              <a:avLst/>
              <a:gdLst/>
              <a:ahLst/>
              <a:cxnLst>
                <a:cxn ang="0">
                  <a:pos x="317" y="774"/>
                </a:cxn>
                <a:cxn ang="0">
                  <a:pos x="587" y="668"/>
                </a:cxn>
                <a:cxn ang="0">
                  <a:pos x="630" y="85"/>
                </a:cxn>
                <a:cxn ang="0">
                  <a:pos x="317" y="0"/>
                </a:cxn>
                <a:cxn ang="0">
                  <a:pos x="160" y="42"/>
                </a:cxn>
                <a:cxn ang="0">
                  <a:pos x="0" y="85"/>
                </a:cxn>
                <a:cxn ang="0">
                  <a:pos x="42" y="668"/>
                </a:cxn>
                <a:cxn ang="0">
                  <a:pos x="160" y="715"/>
                </a:cxn>
                <a:cxn ang="0">
                  <a:pos x="317" y="774"/>
                </a:cxn>
                <a:cxn ang="0">
                  <a:pos x="160" y="76"/>
                </a:cxn>
                <a:cxn ang="0">
                  <a:pos x="160" y="76"/>
                </a:cxn>
                <a:cxn ang="0">
                  <a:pos x="224" y="59"/>
                </a:cxn>
                <a:cxn ang="0">
                  <a:pos x="160" y="161"/>
                </a:cxn>
                <a:cxn ang="0">
                  <a:pos x="105" y="258"/>
                </a:cxn>
                <a:cxn ang="0">
                  <a:pos x="105" y="186"/>
                </a:cxn>
                <a:cxn ang="0">
                  <a:pos x="101" y="93"/>
                </a:cxn>
                <a:cxn ang="0">
                  <a:pos x="160" y="76"/>
                </a:cxn>
                <a:cxn ang="0">
                  <a:pos x="76" y="643"/>
                </a:cxn>
                <a:cxn ang="0">
                  <a:pos x="76" y="643"/>
                </a:cxn>
                <a:cxn ang="0">
                  <a:pos x="55" y="385"/>
                </a:cxn>
                <a:cxn ang="0">
                  <a:pos x="114" y="389"/>
                </a:cxn>
                <a:cxn ang="0">
                  <a:pos x="160" y="313"/>
                </a:cxn>
                <a:cxn ang="0">
                  <a:pos x="228" y="203"/>
                </a:cxn>
                <a:cxn ang="0">
                  <a:pos x="224" y="275"/>
                </a:cxn>
                <a:cxn ang="0">
                  <a:pos x="228" y="397"/>
                </a:cxn>
                <a:cxn ang="0">
                  <a:pos x="317" y="402"/>
                </a:cxn>
                <a:cxn ang="0">
                  <a:pos x="317" y="34"/>
                </a:cxn>
                <a:cxn ang="0">
                  <a:pos x="596" y="110"/>
                </a:cxn>
                <a:cxn ang="0">
                  <a:pos x="575" y="385"/>
                </a:cxn>
                <a:cxn ang="0">
                  <a:pos x="494" y="389"/>
                </a:cxn>
                <a:cxn ang="0">
                  <a:pos x="507" y="156"/>
                </a:cxn>
                <a:cxn ang="0">
                  <a:pos x="410" y="140"/>
                </a:cxn>
                <a:cxn ang="0">
                  <a:pos x="406" y="397"/>
                </a:cxn>
                <a:cxn ang="0">
                  <a:pos x="317" y="402"/>
                </a:cxn>
                <a:cxn ang="0">
                  <a:pos x="317" y="736"/>
                </a:cxn>
                <a:cxn ang="0">
                  <a:pos x="160" y="676"/>
                </a:cxn>
                <a:cxn ang="0">
                  <a:pos x="76" y="643"/>
                </a:cxn>
              </a:cxnLst>
              <a:rect l="0" t="0" r="r" b="b"/>
              <a:pathLst>
                <a:path w="630" h="774" extrusionOk="0">
                  <a:moveTo>
                    <a:pt x="317" y="774"/>
                  </a:moveTo>
                  <a:lnTo>
                    <a:pt x="587" y="668"/>
                  </a:lnTo>
                  <a:lnTo>
                    <a:pt x="630" y="85"/>
                  </a:lnTo>
                  <a:lnTo>
                    <a:pt x="317" y="0"/>
                  </a:lnTo>
                  <a:lnTo>
                    <a:pt x="160" y="42"/>
                  </a:lnTo>
                  <a:lnTo>
                    <a:pt x="0" y="85"/>
                  </a:lnTo>
                  <a:lnTo>
                    <a:pt x="42" y="668"/>
                  </a:lnTo>
                  <a:lnTo>
                    <a:pt x="160" y="715"/>
                  </a:lnTo>
                  <a:lnTo>
                    <a:pt x="317" y="774"/>
                  </a:lnTo>
                  <a:close/>
                  <a:moveTo>
                    <a:pt x="160" y="76"/>
                  </a:moveTo>
                  <a:lnTo>
                    <a:pt x="160" y="76"/>
                  </a:lnTo>
                  <a:lnTo>
                    <a:pt x="224" y="59"/>
                  </a:lnTo>
                  <a:lnTo>
                    <a:pt x="160" y="161"/>
                  </a:lnTo>
                  <a:lnTo>
                    <a:pt x="105" y="258"/>
                  </a:lnTo>
                  <a:lnTo>
                    <a:pt x="105" y="186"/>
                  </a:lnTo>
                  <a:lnTo>
                    <a:pt x="101" y="93"/>
                  </a:lnTo>
                  <a:lnTo>
                    <a:pt x="160" y="76"/>
                  </a:lnTo>
                  <a:close/>
                  <a:moveTo>
                    <a:pt x="76" y="643"/>
                  </a:moveTo>
                  <a:lnTo>
                    <a:pt x="76" y="643"/>
                  </a:lnTo>
                  <a:lnTo>
                    <a:pt x="55" y="385"/>
                  </a:lnTo>
                  <a:lnTo>
                    <a:pt x="114" y="389"/>
                  </a:lnTo>
                  <a:lnTo>
                    <a:pt x="160" y="313"/>
                  </a:lnTo>
                  <a:lnTo>
                    <a:pt x="228" y="203"/>
                  </a:lnTo>
                  <a:lnTo>
                    <a:pt x="224" y="275"/>
                  </a:lnTo>
                  <a:lnTo>
                    <a:pt x="228" y="397"/>
                  </a:lnTo>
                  <a:lnTo>
                    <a:pt x="317" y="402"/>
                  </a:lnTo>
                  <a:lnTo>
                    <a:pt x="317" y="34"/>
                  </a:lnTo>
                  <a:lnTo>
                    <a:pt x="596" y="110"/>
                  </a:lnTo>
                  <a:lnTo>
                    <a:pt x="575" y="385"/>
                  </a:lnTo>
                  <a:lnTo>
                    <a:pt x="494" y="389"/>
                  </a:lnTo>
                  <a:lnTo>
                    <a:pt x="507" y="156"/>
                  </a:lnTo>
                  <a:lnTo>
                    <a:pt x="410" y="140"/>
                  </a:lnTo>
                  <a:lnTo>
                    <a:pt x="406" y="397"/>
                  </a:lnTo>
                  <a:lnTo>
                    <a:pt x="317" y="402"/>
                  </a:lnTo>
                  <a:lnTo>
                    <a:pt x="317" y="736"/>
                  </a:lnTo>
                  <a:lnTo>
                    <a:pt x="160" y="676"/>
                  </a:lnTo>
                  <a:lnTo>
                    <a:pt x="76" y="6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ru-RU">
                <a:solidFill>
                  <a:schemeClr val="bg1"/>
                </a:solidFill>
              </a:endParaRPr>
            </a:p>
          </p:txBody>
        </p:sp>
      </p:grpSp>
      <p:sp>
        <p:nvSpPr>
          <p:cNvPr id="24" name="Номер слайда 3"/>
          <p:cNvSpPr>
            <a:spLocks noGrp="1"/>
          </p:cNvSpPr>
          <p:nvPr>
            <p:ph type="sldNum" sz="quarter" idx="12"/>
          </p:nvPr>
        </p:nvSpPr>
        <p:spPr bwMode="auto"/>
        <p:txBody>
          <a:bodyPr/>
          <a:lstStyle/>
          <a:p>
            <a:pPr>
              <a:defRPr/>
            </a:pPr>
            <a:fld id="{0E138DCF-8897-47D9-AE1B-A711B24EDBFC}" type="slidenum">
              <a:rPr lang="ru-RU"/>
              <a:t>1</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8194" name="oleObj" r:id="rId3" imgW="0" imgH="0" progId="TCLayout.ActiveDocument.1">
                  <p:embed/>
                </p:oleObj>
              </mc:Choice>
              <mc:Fallback>
                <p:oleObj name="oleObj" r:id="rId3" imgW="0" imgH="0" progId="TCLayout.ActiveDocument.1">
                  <p:embed/>
                  <p:pic>
                    <p:nvPicPr>
                      <p:cNvPr id="4" name=""/>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TextBox 24"/>
          <p:cNvSpPr>
            <a:spLocks/>
          </p:cNvSpPr>
          <p:nvPr/>
        </p:nvSpPr>
        <p:spPr bwMode="auto">
          <a:xfrm>
            <a:off x="456264" y="440673"/>
            <a:ext cx="11322947" cy="467820"/>
          </a:xfrm>
          <a:prstGeom prst="rect">
            <a:avLst/>
          </a:prstGeom>
          <a:noFill/>
        </p:spPr>
        <p:txBody>
          <a:bodyPr wrap="square" lIns="0" tIns="0" rIns="0" bIns="0" rtlCol="0">
            <a:spAutoFit/>
          </a:bodyPr>
          <a:lstStyle>
            <a:defPPr>
              <a:defRPr lang="ru-RU"/>
            </a:defPPr>
            <a:lvl1pPr>
              <a:lnSpc>
                <a:spcPct val="95000"/>
              </a:lnSpc>
              <a:defRPr sz="3200" b="1" spc="-40">
                <a:gradFill>
                  <a:gsLst>
                    <a:gs pos="0">
                      <a:srgbClr val="2D2B8D"/>
                    </a:gs>
                    <a:gs pos="88000">
                      <a:srgbClr val="00B0F0"/>
                    </a:gs>
                  </a:gsLst>
                  <a:lin ang="2400000" scaled="0"/>
                </a:gradFill>
                <a:ea typeface="Open Sans"/>
                <a:cs typeface="Open Sans"/>
              </a:defRPr>
            </a:lvl1pPr>
          </a:lstStyle>
          <a:p>
            <a:pPr>
              <a:defRPr/>
            </a:pPr>
            <a:r>
              <a:rPr lang="ru-RU"/>
              <a:t>Серия «Школа Натальи Теремковой»</a:t>
            </a:r>
            <a:endParaRPr/>
          </a:p>
        </p:txBody>
      </p:sp>
      <p:cxnSp>
        <p:nvCxnSpPr>
          <p:cNvPr id="6" name="Прямая соединительная линия 2"/>
          <p:cNvCxnSpPr>
            <a:cxnSpLocks/>
          </p:cNvCxnSpPr>
          <p:nvPr/>
        </p:nvCxnSpPr>
        <p:spPr bwMode="auto">
          <a:xfrm>
            <a:off x="0" y="1364343"/>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7" name="TextBox 18"/>
          <p:cNvSpPr>
            <a:spLocks/>
          </p:cNvSpPr>
          <p:nvPr/>
        </p:nvSpPr>
        <p:spPr bwMode="auto">
          <a:xfrm>
            <a:off x="554411" y="5267562"/>
            <a:ext cx="2120681" cy="6261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35718" tIns="35718" rIns="35718" bIns="35718" numCol="1" spcCol="38100" rtlCol="0" anchor="ctr">
            <a:spAutoFit/>
          </a:bodyPr>
          <a:lstStyle/>
          <a:p>
            <a:pPr lvl="0">
              <a:defRPr/>
            </a:pPr>
            <a:r>
              <a:rPr lang="ru-RU" sz="1200" b="1" i="0" u="none" strike="noStrike" cap="none" spc="0">
                <a:ln>
                  <a:noFill/>
                </a:ln>
                <a:solidFill>
                  <a:prstClr val="black"/>
                </a:solidFill>
                <a:ea typeface="Open Sans Light"/>
                <a:cs typeface="Open Sans Light"/>
              </a:rPr>
              <a:t>Код: </a:t>
            </a:r>
            <a:r>
              <a:rPr lang="ru-RU" sz="1200">
                <a:solidFill>
                  <a:prstClr val="black"/>
                </a:solidFill>
                <a:ea typeface="Open Sans Light"/>
                <a:cs typeface="Open Sans Light"/>
              </a:rPr>
              <a:t>311-0675-01</a:t>
            </a:r>
            <a:endParaRPr/>
          </a:p>
          <a:p>
            <a:pPr lvl="0">
              <a:defRPr/>
            </a:pPr>
            <a:r>
              <a:rPr lang="ru-RU" sz="1200" b="1" i="0" u="none" strike="noStrike" cap="none" spc="0">
                <a:ln>
                  <a:noFill/>
                </a:ln>
                <a:solidFill>
                  <a:prstClr val="black"/>
                </a:solidFill>
                <a:ea typeface="Open Sans Light"/>
                <a:cs typeface="Open Sans Light"/>
              </a:rPr>
              <a:t>Параметры:</a:t>
            </a:r>
            <a:r>
              <a:rPr lang="en-US" sz="1200" b="1" i="0" u="none" strike="noStrike" cap="none" spc="0">
                <a:ln>
                  <a:noFill/>
                </a:ln>
                <a:solidFill>
                  <a:prstClr val="black"/>
                </a:solidFill>
                <a:ea typeface="Open Sans Light"/>
                <a:cs typeface="Open Sans Light"/>
              </a:rPr>
              <a:t> </a:t>
            </a:r>
            <a:r>
              <a:rPr lang="ru-RU" sz="1200">
                <a:solidFill>
                  <a:prstClr val="black"/>
                </a:solidFill>
                <a:ea typeface="Open Sans Light"/>
                <a:cs typeface="Open Sans Light"/>
              </a:rPr>
              <a:t>60*90/8,</a:t>
            </a:r>
            <a:endParaRPr/>
          </a:p>
          <a:p>
            <a:pPr lvl="0">
              <a:defRPr/>
            </a:pPr>
            <a:r>
              <a:rPr lang="ru-RU" sz="1200">
                <a:solidFill>
                  <a:prstClr val="black"/>
                </a:solidFill>
                <a:ea typeface="Open Sans Light"/>
                <a:cs typeface="Open Sans Light"/>
              </a:rPr>
              <a:t> 40 </a:t>
            </a:r>
            <a:r>
              <a:rPr lang="ru-RU" sz="1200" b="0" i="0" u="none" strike="noStrike" cap="none" spc="0">
                <a:ln>
                  <a:noFill/>
                </a:ln>
                <a:solidFill>
                  <a:prstClr val="black"/>
                </a:solidFill>
                <a:ea typeface="Open Sans Light"/>
                <a:cs typeface="Open Sans Light"/>
              </a:rPr>
              <a:t>стр., 4</a:t>
            </a:r>
            <a:r>
              <a:rPr lang="ru-RU" sz="1200">
                <a:solidFill>
                  <a:prstClr val="black"/>
                </a:solidFill>
                <a:ea typeface="Open Sans Light"/>
                <a:cs typeface="Open Sans Light"/>
              </a:rPr>
              <a:t> </a:t>
            </a:r>
            <a:r>
              <a:rPr lang="ru-RU" sz="1200" b="0" i="0" u="none" strike="noStrike" cap="none" spc="0">
                <a:ln>
                  <a:noFill/>
                </a:ln>
                <a:solidFill>
                  <a:prstClr val="black"/>
                </a:solidFill>
                <a:ea typeface="Open Sans Light"/>
                <a:cs typeface="Open Sans Light"/>
              </a:rPr>
              <a:t>краск</a:t>
            </a:r>
            <a:r>
              <a:rPr lang="ru-RU" sz="1200">
                <a:solidFill>
                  <a:prstClr val="black"/>
                </a:solidFill>
                <a:ea typeface="Open Sans Light"/>
                <a:cs typeface="Open Sans Light"/>
              </a:rPr>
              <a:t>и</a:t>
            </a:r>
            <a:endParaRPr lang="ru-RU" sz="1200" b="0" i="0" u="none" strike="noStrike" cap="none" spc="0">
              <a:ln>
                <a:noFill/>
              </a:ln>
              <a:solidFill>
                <a:prstClr val="black"/>
              </a:solidFill>
              <a:ea typeface="Open Sans Light"/>
              <a:cs typeface="Open Sans Light"/>
            </a:endParaRPr>
          </a:p>
        </p:txBody>
      </p:sp>
      <p:sp>
        <p:nvSpPr>
          <p:cNvPr id="8" name="Прямоугольник 6"/>
          <p:cNvSpPr/>
          <p:nvPr/>
        </p:nvSpPr>
        <p:spPr bwMode="auto">
          <a:xfrm>
            <a:off x="3848669" y="1592263"/>
            <a:ext cx="7177616" cy="477054"/>
          </a:xfrm>
          <a:prstGeom prst="rect">
            <a:avLst/>
          </a:prstGeom>
        </p:spPr>
        <p:txBody>
          <a:bodyPr wrap="square" lIns="45719" tIns="22860" rIns="45719" bIns="22860">
            <a:spAutoFit/>
          </a:bodyPr>
          <a:lstStyle/>
          <a:p>
            <a:pPr>
              <a:defRPr/>
            </a:pPr>
            <a:r>
              <a:rPr lang="ru-RU" sz="1400" b="1">
                <a:solidFill>
                  <a:srgbClr val="003399"/>
                </a:solidFill>
                <a:ea typeface="Open Sans Light"/>
                <a:cs typeface="Open Sans Light"/>
              </a:rPr>
              <a:t>Мультитренажёр по развитию речи, внимания, памяти, мышления, восприятия. В 4 ч.</a:t>
            </a:r>
            <a:endParaRPr lang="ru-RU" sz="1400" b="1" u="sng">
              <a:solidFill>
                <a:srgbClr val="003399"/>
              </a:solidFill>
              <a:ea typeface="Open Sans Light"/>
              <a:cs typeface="Open Sans Light"/>
            </a:endParaRPr>
          </a:p>
          <a:p>
            <a:pPr>
              <a:defRPr/>
            </a:pPr>
            <a:r>
              <a:rPr lang="ru-RU" sz="1400" b="1">
                <a:solidFill>
                  <a:srgbClr val="003399"/>
                </a:solidFill>
                <a:ea typeface="Open Sans Light"/>
                <a:cs typeface="Open Sans Light"/>
              </a:rPr>
              <a:t>Теремкова Н.Э.</a:t>
            </a:r>
            <a:endParaRPr/>
          </a:p>
        </p:txBody>
      </p:sp>
      <p:sp>
        <p:nvSpPr>
          <p:cNvPr id="9" name="Прямоугольник 5"/>
          <p:cNvSpPr/>
          <p:nvPr/>
        </p:nvSpPr>
        <p:spPr bwMode="auto">
          <a:xfrm>
            <a:off x="3848670" y="2274821"/>
            <a:ext cx="7322094" cy="4170372"/>
          </a:xfrm>
          <a:prstGeom prst="rect">
            <a:avLst/>
          </a:prstGeom>
        </p:spPr>
        <p:txBody>
          <a:bodyPr wrap="square" lIns="45719" tIns="22860" rIns="45719" bIns="22860">
            <a:spAutoFit/>
          </a:bodyPr>
          <a:lstStyle/>
          <a:p>
            <a:pPr>
              <a:spcBef>
                <a:spcPts val="600"/>
              </a:spcBef>
              <a:spcAft>
                <a:spcPts val="300"/>
              </a:spcAft>
              <a:buClr>
                <a:srgbClr val="0070C0"/>
              </a:buClr>
              <a:defRPr/>
            </a:pPr>
            <a:r>
              <a:rPr lang="ru-RU" sz="1400"/>
              <a:t>Долгожданная четвёртая тетрадь годового комплексного курса развития ребёнка. Новое доработанное издание популярнейшего комплекта теперь только в издательстве «ПРОСВЕЩЕНИЕ»! </a:t>
            </a:r>
          </a:p>
          <a:p>
            <a:pPr marL="285750" indent="-285750">
              <a:spcBef>
                <a:spcPts val="600"/>
              </a:spcBef>
              <a:spcAft>
                <a:spcPts val="300"/>
              </a:spcAft>
              <a:buClr>
                <a:srgbClr val="0070C0"/>
              </a:buClr>
              <a:buFont typeface="Wingdings"/>
              <a:buChar char="ü"/>
              <a:defRPr/>
            </a:pPr>
            <a:r>
              <a:rPr lang="ru-RU" sz="1400"/>
              <a:t>В каждой тетради–8 объёмных тем с заданиями и 8 текстов для чтения и пересказа по картинкам. 20 минут занятий в день с гарантированным результатом. </a:t>
            </a:r>
            <a:endParaRPr/>
          </a:p>
          <a:p>
            <a:pPr marL="285750" indent="-285750">
              <a:spcBef>
                <a:spcPts val="600"/>
              </a:spcBef>
              <a:spcAft>
                <a:spcPts val="300"/>
              </a:spcAft>
              <a:buClr>
                <a:srgbClr val="0070C0"/>
              </a:buClr>
              <a:buFont typeface="Wingdings"/>
              <a:buChar char="ü"/>
              <a:defRPr/>
            </a:pPr>
            <a:r>
              <a:rPr lang="ru-RU" sz="1400"/>
              <a:t>Автор пользуется абсолютным авторитетом среди логопедов-практиков и родителей, давно и прочно находится в топах продаж. Предлагает исчерпывающий материал для организации занятий как в детском саду, так и дома. Универсальный дополнительный материал к любой программе по речевому развитию. Позволяет организовать работу по всем видам и типам логопедических проблем.</a:t>
            </a:r>
            <a:endParaRPr/>
          </a:p>
          <a:p>
            <a:pPr marL="285750" indent="-285750">
              <a:spcBef>
                <a:spcPts val="600"/>
              </a:spcBef>
              <a:spcAft>
                <a:spcPts val="300"/>
              </a:spcAft>
              <a:buClr>
                <a:srgbClr val="0070C0"/>
              </a:buClr>
              <a:buFont typeface="Wingdings"/>
              <a:buChar char="ü"/>
              <a:defRPr/>
            </a:pPr>
            <a:r>
              <a:rPr lang="ru-RU" sz="1400"/>
              <a:t>Идеально подходит для нагруженного педагога. Мультиработа: педагог + логопед + психолог + родители + ребёнок. Н. Э. Теремкова–логопед высшей квалификационной категории, почётный работник общего образования РФ. </a:t>
            </a:r>
            <a:endParaRPr/>
          </a:p>
          <a:p>
            <a:pPr>
              <a:spcBef>
                <a:spcPts val="600"/>
              </a:spcBef>
              <a:spcAft>
                <a:spcPts val="300"/>
              </a:spcAft>
              <a:buClr>
                <a:srgbClr val="0070C0"/>
              </a:buClr>
              <a:defRPr/>
            </a:pPr>
            <a:r>
              <a:rPr lang="ru-RU" sz="1400"/>
              <a:t>Пособия Натальи Теремковой знает каждый педагог-практик – как в системе ДОО, так и в частных детских садах и центрах развития. «ШКОЛА НАТАЛЬИ ТЕРЕМКОВОЙ» – это уникальный практико-ориентированный материал для игровых занятий с ребёнком, на коррекцию всех групп звуков и на развитие всех сторон речи ребёнка-дошкольника.</a:t>
            </a:r>
            <a:endParaRPr/>
          </a:p>
        </p:txBody>
      </p:sp>
      <p:sp>
        <p:nvSpPr>
          <p:cNvPr id="10" name="Номер слайда 1"/>
          <p:cNvSpPr>
            <a:spLocks noGrp="1"/>
          </p:cNvSpPr>
          <p:nvPr>
            <p:ph type="sldNum" sz="quarter" idx="12"/>
          </p:nvPr>
        </p:nvSpPr>
        <p:spPr bwMode="auto"/>
        <p:txBody>
          <a:bodyPr/>
          <a:lstStyle/>
          <a:p>
            <a:pPr>
              <a:defRPr/>
            </a:pPr>
            <a:fld id="{0E138DCF-8897-47D9-AE1B-A711B24EDBFC}" type="slidenum">
              <a:rPr lang="ru-RU"/>
              <a:t>10</a:t>
            </a:fld>
            <a:endParaRPr lang="ru-RU"/>
          </a:p>
        </p:txBody>
      </p:sp>
      <p:sp>
        <p:nvSpPr>
          <p:cNvPr id="11" name="Овал 11"/>
          <p:cNvSpPr/>
          <p:nvPr/>
        </p:nvSpPr>
        <p:spPr bwMode="auto">
          <a:xfrm>
            <a:off x="11023207" y="235197"/>
            <a:ext cx="876692" cy="87669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lang="ru-RU" sz="2000" b="1"/>
              <a:t>4+</a:t>
            </a:r>
          </a:p>
        </p:txBody>
      </p:sp>
      <p:pic>
        <p:nvPicPr>
          <p:cNvPr id="12" name="Рисунок 3"/>
          <p:cNvPicPr>
            <a:picLocks noChangeAspect="1"/>
          </p:cNvPicPr>
          <p:nvPr/>
        </p:nvPicPr>
        <p:blipFill>
          <a:blip r:embed="rId5"/>
          <a:stretch/>
        </p:blipFill>
        <p:spPr bwMode="auto">
          <a:xfrm>
            <a:off x="387495" y="1625265"/>
            <a:ext cx="2590800" cy="3381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741485" y="515006"/>
            <a:ext cx="10515600" cy="918683"/>
          </a:xfrm>
        </p:spPr>
        <p:txBody>
          <a:bodyPr>
            <a:normAutofit fontScale="90000"/>
          </a:bodyPr>
          <a:lstStyle/>
          <a:p>
            <a:pPr>
              <a:defRPr/>
            </a:pPr>
            <a:r>
              <a:rPr lang="ru-RU" sz="3600" b="1">
                <a:solidFill>
                  <a:srgbClr val="345DAE"/>
                </a:solidFill>
                <a:latin typeface="+mn-lt"/>
              </a:rPr>
              <a:t>Серия «100 зачем и почему» </a:t>
            </a:r>
            <a:br>
              <a:rPr lang="ru-RU" sz="3600" b="1">
                <a:solidFill>
                  <a:srgbClr val="345DAE"/>
                </a:solidFill>
                <a:latin typeface="+mn-lt"/>
              </a:rPr>
            </a:br>
            <a:r>
              <a:rPr lang="ru-RU" sz="3600" b="1">
                <a:solidFill>
                  <a:srgbClr val="0073B8"/>
                </a:solidFill>
                <a:latin typeface="+mn-lt"/>
              </a:rPr>
              <a:t/>
            </a:r>
            <a:br>
              <a:rPr lang="ru-RU" sz="3600" b="1">
                <a:solidFill>
                  <a:srgbClr val="0073B8"/>
                </a:solidFill>
                <a:latin typeface="+mn-lt"/>
              </a:rPr>
            </a:br>
            <a:endParaRPr lang="ru-RU" sz="3600" b="1">
              <a:solidFill>
                <a:srgbClr val="0073B8"/>
              </a:solidFill>
              <a:latin typeface="+mn-lt"/>
            </a:endParaRPr>
          </a:p>
        </p:txBody>
      </p:sp>
      <p:sp>
        <p:nvSpPr>
          <p:cNvPr id="5" name="Объект 2"/>
          <p:cNvSpPr>
            <a:spLocks noGrp="1"/>
          </p:cNvSpPr>
          <p:nvPr>
            <p:ph idx="1"/>
          </p:nvPr>
        </p:nvSpPr>
        <p:spPr bwMode="auto">
          <a:xfrm>
            <a:off x="913614" y="1334855"/>
            <a:ext cx="10515600" cy="4351338"/>
          </a:xfrm>
        </p:spPr>
        <p:txBody>
          <a:bodyPr>
            <a:normAutofit fontScale="25000" lnSpcReduction="20000"/>
          </a:bodyPr>
          <a:lstStyle/>
          <a:p>
            <a:pPr marL="3657600" lvl="8" indent="0">
              <a:buNone/>
              <a:defRPr/>
            </a:pPr>
            <a:endParaRPr lang="ru-RU" sz="3800">
              <a:solidFill>
                <a:srgbClr val="0073B8"/>
              </a:solidFill>
            </a:endParaRPr>
          </a:p>
          <a:p>
            <a:pPr marL="3240000" lvl="8" indent="0">
              <a:lnSpc>
                <a:spcPct val="120000"/>
              </a:lnSpc>
              <a:spcAft>
                <a:spcPts val="600"/>
              </a:spcAft>
              <a:buNone/>
              <a:defRPr/>
            </a:pPr>
            <a:r>
              <a:rPr lang="ru-RU" sz="5600" b="1">
                <a:solidFill>
                  <a:srgbClr val="294790"/>
                </a:solidFill>
              </a:rPr>
              <a:t>Какие бывают праздники. Где мы были и что узнали. 5–7 лет</a:t>
            </a:r>
            <a:endParaRPr/>
          </a:p>
          <a:p>
            <a:pPr marL="3240000" lvl="8" indent="0">
              <a:spcAft>
                <a:spcPts val="600"/>
              </a:spcAft>
              <a:buNone/>
              <a:defRPr/>
            </a:pPr>
            <a:r>
              <a:rPr lang="ru-RU" sz="5600" b="1">
                <a:solidFill>
                  <a:srgbClr val="294790"/>
                </a:solidFill>
              </a:rPr>
              <a:t>Придумала и нарисовала Елена Запесочная </a:t>
            </a:r>
            <a:endParaRPr/>
          </a:p>
          <a:p>
            <a:pPr marL="3240000" lvl="8" indent="0">
              <a:lnSpc>
                <a:spcPct val="120000"/>
              </a:lnSpc>
              <a:spcAft>
                <a:spcPts val="600"/>
              </a:spcAft>
              <a:buNone/>
              <a:defRPr/>
            </a:pPr>
            <a:r>
              <a:rPr lang="ru-RU" sz="5600"/>
              <a:t>Наши герои Стёпа, Тёпа и Степанида отлично провели новогодние праздники. А потом Стёпа загрустил – всё хорошее кончилось, ёлку пора разбирать…. Но ведь ещё много-много праздников впереди! Есть праздники, которые все знают и отмечают. А есть и не очень известные, но тоже важные или просто забавные. Например, вот такие:</a:t>
            </a:r>
            <a:endParaRPr/>
          </a:p>
          <a:p>
            <a:pPr marL="3925800" lvl="8" indent="-685800">
              <a:spcAft>
                <a:spcPts val="600"/>
              </a:spcAft>
              <a:buFont typeface="Wingdings"/>
              <a:buChar char="ü"/>
              <a:defRPr/>
            </a:pPr>
            <a:r>
              <a:rPr lang="ru-RU" sz="5600"/>
              <a:t>ВСЕМИРНЫЙ ДЕНЬ «СПАСИБО» и ДЕНЬ БАБУШЕК И ДЕДУШЕК,</a:t>
            </a:r>
          </a:p>
          <a:p>
            <a:pPr marL="3925800" lvl="8" indent="-685800">
              <a:spcAft>
                <a:spcPts val="600"/>
              </a:spcAft>
              <a:buFont typeface="Wingdings"/>
              <a:buChar char="ü"/>
              <a:defRPr/>
            </a:pPr>
            <a:r>
              <a:rPr lang="ru-RU" sz="5600"/>
              <a:t>ДЕНЬ КОШЕК и ДЕНЬ ПТИЦ ,</a:t>
            </a:r>
          </a:p>
          <a:p>
            <a:pPr marL="3925800" lvl="8" indent="-685800">
              <a:spcAft>
                <a:spcPts val="600"/>
              </a:spcAft>
              <a:buFont typeface="Wingdings"/>
              <a:buChar char="ü"/>
              <a:defRPr/>
            </a:pPr>
            <a:r>
              <a:rPr lang="ru-RU" sz="5600"/>
              <a:t>ДЕНЬ ВЫКЛЮЧЕННЫХ ГАДЖЕТОВ и ДЕНЬ ДЕТСКОЙ КНИГИ,</a:t>
            </a:r>
          </a:p>
          <a:p>
            <a:pPr marL="3925800" lvl="8" indent="-685800">
              <a:spcAft>
                <a:spcPts val="600"/>
              </a:spcAft>
              <a:buFont typeface="Wingdings"/>
              <a:buChar char="ü"/>
              <a:defRPr/>
            </a:pPr>
            <a:r>
              <a:rPr lang="ru-RU" sz="5600"/>
              <a:t>ДЕНЬ КРЕПКОЙ ДРУЖБЫ и ВСЕМИРНЫЙ ДЕНЬ ПРОГУЛКИ,</a:t>
            </a:r>
          </a:p>
          <a:p>
            <a:pPr marL="3925800" lvl="8" indent="-685800">
              <a:spcAft>
                <a:spcPts val="600"/>
              </a:spcAft>
              <a:buFont typeface="Wingdings"/>
              <a:buChar char="ü"/>
              <a:defRPr/>
            </a:pPr>
            <a:r>
              <a:rPr lang="ru-RU" sz="5600"/>
              <a:t>МЕЖДУНАРОДНЫЙ ДЕНЬ ХЛЕБА и ДЕНЬ ШОКОЛАДА,</a:t>
            </a:r>
          </a:p>
          <a:p>
            <a:pPr marL="3925800" lvl="8" indent="-685800">
              <a:spcAft>
                <a:spcPts val="600"/>
              </a:spcAft>
              <a:buFont typeface="Wingdings"/>
              <a:buChar char="ü"/>
              <a:defRPr/>
            </a:pPr>
            <a:r>
              <a:rPr lang="ru-RU" sz="5600"/>
              <a:t>ДЕНЬ ДОМАШНЕГО СУПА и ДЕНЬ ШАРЛОТКИ И ОСЕННИХ ПИРОГОВ,</a:t>
            </a:r>
          </a:p>
          <a:p>
            <a:pPr marL="3925800" lvl="8" indent="-685800">
              <a:spcAft>
                <a:spcPts val="600"/>
              </a:spcAft>
              <a:buFont typeface="Wingdings"/>
              <a:buChar char="ü"/>
              <a:defRPr/>
            </a:pPr>
            <a:r>
              <a:rPr lang="ru-RU" sz="5600"/>
              <a:t>ДЕНЬ СЮРПРИЗОВ и ДЕНЬ ЗАВОРАЧИВАНИЯ ПОДАРКОВ.</a:t>
            </a:r>
          </a:p>
          <a:p>
            <a:pPr marL="3240000" lvl="8" indent="0">
              <a:lnSpc>
                <a:spcPct val="120000"/>
              </a:lnSpc>
              <a:spcAft>
                <a:spcPts val="600"/>
              </a:spcAft>
              <a:buNone/>
              <a:defRPr/>
            </a:pPr>
            <a:r>
              <a:rPr lang="ru-RU" sz="5600"/>
              <a:t>А ещё в этой удивительной книге есть раскраски, головоломки и много идей для творчества, новые знания о самых обычных вещах, яркие иллюстрации и лёгкие, понятные истории обо всём на свете. Её здорово читать вместе с мамой и папой, бабушкой и дедушкой. А потом вместе выполнять задания и обсуждать новые факты. Наверняка и взрослые узнают для себя много нового и интересного. </a:t>
            </a:r>
            <a:endParaRPr/>
          </a:p>
          <a:p>
            <a:pPr marL="3240000" lvl="8" indent="0">
              <a:spcAft>
                <a:spcPts val="600"/>
              </a:spcAft>
              <a:buNone/>
              <a:defRPr/>
            </a:pPr>
            <a:r>
              <a:rPr lang="ru-RU" sz="5600">
                <a:solidFill>
                  <a:srgbClr val="294790"/>
                </a:solidFill>
              </a:rPr>
              <a:t> </a:t>
            </a:r>
            <a:endParaRPr/>
          </a:p>
          <a:p>
            <a:pPr marL="3240000" lvl="8" indent="0">
              <a:spcAft>
                <a:spcPts val="600"/>
              </a:spcAft>
              <a:buNone/>
              <a:defRPr/>
            </a:pPr>
            <a:r>
              <a:rPr lang="ru-RU" sz="5600">
                <a:solidFill>
                  <a:srgbClr val="294790"/>
                </a:solidFill>
              </a:rPr>
              <a:t> </a:t>
            </a:r>
            <a:endParaRPr/>
          </a:p>
          <a:p>
            <a:pPr marL="3240000" lvl="8" indent="0">
              <a:spcAft>
                <a:spcPts val="600"/>
              </a:spcAft>
              <a:buNone/>
              <a:defRPr/>
            </a:pPr>
            <a:endParaRPr lang="ru-RU" sz="5600">
              <a:solidFill>
                <a:srgbClr val="294790"/>
              </a:solidFill>
            </a:endParaRPr>
          </a:p>
          <a:p>
            <a:pPr>
              <a:defRPr/>
            </a:pPr>
            <a:endParaRPr lang="ru-RU"/>
          </a:p>
        </p:txBody>
      </p:sp>
      <p:cxnSp>
        <p:nvCxnSpPr>
          <p:cNvPr id="6" name="Прямая соединительная линия 4"/>
          <p:cNvCxnSpPr>
            <a:cxnSpLocks/>
          </p:cNvCxnSpPr>
          <p:nvPr/>
        </p:nvCxnSpPr>
        <p:spPr bwMode="auto">
          <a:xfrm>
            <a:off x="0" y="1245939"/>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pic>
        <p:nvPicPr>
          <p:cNvPr id="7" name="Рисунок 6"/>
          <p:cNvPicPr>
            <a:picLocks noChangeAspect="1"/>
          </p:cNvPicPr>
          <p:nvPr/>
        </p:nvPicPr>
        <p:blipFill>
          <a:blip r:embed="rId2"/>
          <a:stretch/>
        </p:blipFill>
        <p:spPr bwMode="auto">
          <a:xfrm>
            <a:off x="741485" y="1592262"/>
            <a:ext cx="2663021" cy="3517819"/>
          </a:xfrm>
          <a:prstGeom prst="rect">
            <a:avLst/>
          </a:prstGeom>
          <a:effectLst>
            <a:outerShdw blurRad="177800" dist="38100" dir="2700000" algn="tl" rotWithShape="0">
              <a:prstClr val="black">
                <a:alpha val="40000"/>
              </a:prstClr>
            </a:outerShdw>
          </a:effectLst>
        </p:spPr>
      </p:pic>
      <p:sp>
        <p:nvSpPr>
          <p:cNvPr id="8" name="Прямоугольник 7"/>
          <p:cNvSpPr/>
          <p:nvPr/>
        </p:nvSpPr>
        <p:spPr bwMode="auto">
          <a:xfrm>
            <a:off x="741485" y="5255558"/>
            <a:ext cx="2663021" cy="646331"/>
          </a:xfrm>
          <a:prstGeom prst="rect">
            <a:avLst/>
          </a:prstGeom>
        </p:spPr>
        <p:txBody>
          <a:bodyPr wrap="square">
            <a:spAutoFit/>
          </a:bodyPr>
          <a:lstStyle/>
          <a:p>
            <a:pPr>
              <a:defRPr/>
            </a:pPr>
            <a:r>
              <a:rPr lang="ru-RU" sz="1200" b="1"/>
              <a:t>Код: </a:t>
            </a:r>
            <a:r>
              <a:rPr lang="ru-RU" sz="1200"/>
              <a:t>311-0608-01</a:t>
            </a:r>
            <a:r>
              <a:rPr lang="ru-RU" sz="1200" b="1"/>
              <a:t/>
            </a:r>
            <a:br>
              <a:rPr lang="ru-RU" sz="1200" b="1"/>
            </a:br>
            <a:r>
              <a:rPr lang="ru-RU" sz="1200" b="1"/>
              <a:t>Параметры: </a:t>
            </a:r>
            <a:r>
              <a:rPr lang="ru-RU" sz="1200"/>
              <a:t>220х290 мм., 48 стр., </a:t>
            </a:r>
            <a:endParaRPr/>
          </a:p>
          <a:p>
            <a:pPr>
              <a:defRPr/>
            </a:pPr>
            <a:r>
              <a:rPr lang="ru-RU" sz="1200"/>
              <a:t>4 краски</a:t>
            </a:r>
          </a:p>
        </p:txBody>
      </p:sp>
      <p:sp>
        <p:nvSpPr>
          <p:cNvPr id="9" name="Номер слайда 8"/>
          <p:cNvSpPr>
            <a:spLocks noGrp="1"/>
          </p:cNvSpPr>
          <p:nvPr>
            <p:ph type="sldNum" sz="quarter" idx="12"/>
          </p:nvPr>
        </p:nvSpPr>
        <p:spPr bwMode="auto"/>
        <p:txBody>
          <a:bodyPr/>
          <a:lstStyle/>
          <a:p>
            <a:pPr>
              <a:defRPr/>
            </a:pPr>
            <a:fld id="{0E138DCF-8897-47D9-AE1B-A711B24EDBFC}" type="slidenum">
              <a:rPr lang="ru-RU"/>
              <a:t>11</a:t>
            </a:fld>
            <a:endParaRPr lang="ru-RU"/>
          </a:p>
        </p:txBody>
      </p:sp>
      <p:sp>
        <p:nvSpPr>
          <p:cNvPr id="10" name="Овал 9"/>
          <p:cNvSpPr/>
          <p:nvPr/>
        </p:nvSpPr>
        <p:spPr bwMode="auto">
          <a:xfrm>
            <a:off x="11023207" y="235197"/>
            <a:ext cx="876692" cy="87669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lang="ru-RU" sz="2000" b="1"/>
              <a:t>5-7 лет</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466725" y="55958"/>
            <a:ext cx="10515600" cy="1325563"/>
          </a:xfrm>
        </p:spPr>
        <p:txBody>
          <a:bodyPr>
            <a:normAutofit/>
          </a:bodyPr>
          <a:lstStyle/>
          <a:p>
            <a:pPr>
              <a:defRPr/>
            </a:pPr>
            <a:r>
              <a:rPr lang="ru-RU" sz="3200" b="1">
                <a:solidFill>
                  <a:srgbClr val="345DAE"/>
                </a:solidFill>
                <a:latin typeface="+mn-lt"/>
              </a:rPr>
              <a:t>Весёлая школа Наталии Винокуровой и Ларисы Зайцевой</a:t>
            </a:r>
            <a:endParaRPr/>
          </a:p>
        </p:txBody>
      </p:sp>
      <p:sp>
        <p:nvSpPr>
          <p:cNvPr id="5" name="Объект 2"/>
          <p:cNvSpPr>
            <a:spLocks noGrp="1"/>
          </p:cNvSpPr>
          <p:nvPr>
            <p:ph idx="1"/>
          </p:nvPr>
        </p:nvSpPr>
        <p:spPr bwMode="auto">
          <a:xfrm>
            <a:off x="1095374" y="1501445"/>
            <a:ext cx="10563225" cy="4367720"/>
          </a:xfrm>
        </p:spPr>
        <p:txBody>
          <a:bodyPr>
            <a:normAutofit fontScale="25000" lnSpcReduction="20000"/>
          </a:bodyPr>
          <a:lstStyle/>
          <a:p>
            <a:pPr marL="3240000" lvl="7" indent="0">
              <a:lnSpc>
                <a:spcPct val="120000"/>
              </a:lnSpc>
              <a:spcAft>
                <a:spcPts val="600"/>
              </a:spcAft>
              <a:buNone/>
              <a:defRPr/>
            </a:pPr>
            <a:r>
              <a:rPr lang="ru-RU" sz="5600" b="1">
                <a:solidFill>
                  <a:srgbClr val="294790"/>
                </a:solidFill>
              </a:rPr>
              <a:t>Память. Тетрадь будущего первоклассника. 5–7 лет </a:t>
            </a:r>
            <a:endParaRPr/>
          </a:p>
          <a:p>
            <a:pPr marL="3240000" lvl="7" indent="0">
              <a:lnSpc>
                <a:spcPct val="120000"/>
              </a:lnSpc>
              <a:spcAft>
                <a:spcPts val="600"/>
              </a:spcAft>
              <a:buNone/>
              <a:defRPr/>
            </a:pPr>
            <a:r>
              <a:rPr lang="ru-RU" sz="5600" b="1">
                <a:solidFill>
                  <a:srgbClr val="294790"/>
                </a:solidFill>
              </a:rPr>
              <a:t>Винокурова Н. К., Зайцева Л. Г.</a:t>
            </a:r>
            <a:endParaRPr/>
          </a:p>
          <a:p>
            <a:pPr marL="3240000" lvl="7" indent="0">
              <a:lnSpc>
                <a:spcPct val="120000"/>
              </a:lnSpc>
              <a:spcAft>
                <a:spcPts val="600"/>
              </a:spcAft>
              <a:buNone/>
              <a:defRPr/>
            </a:pPr>
            <a:r>
              <a:rPr lang="ru-RU" sz="4800"/>
              <a:t>Ваш ребёнок уже неплохо читает, считает, много знает об окружающем мире? Означает ли это, что он действительно готов к школе? Нет! Обученность на какое-то время обеспечит успешность. Но потом ребёнку становится скучно, у него пропадает интерес к учёбе! Что же делать? Сосредоточить внимание на развитии психических функций. </a:t>
            </a:r>
            <a:endParaRPr/>
          </a:p>
          <a:p>
            <a:pPr marL="3925800" lvl="7" indent="-685800">
              <a:lnSpc>
                <a:spcPct val="120000"/>
              </a:lnSpc>
              <a:spcAft>
                <a:spcPts val="600"/>
              </a:spcAft>
              <a:buFont typeface="Wingdings"/>
              <a:buChar char="ü"/>
              <a:defRPr/>
            </a:pPr>
            <a:r>
              <a:rPr lang="ru-RU" sz="4800"/>
              <a:t>Комплект тетрадей-тренажёров подготовит к школе даже самого непоседливого ребёнка. Все задания в них даны в игровой форме, как и должно быть в дошкольном возрасте. </a:t>
            </a:r>
            <a:endParaRPr/>
          </a:p>
          <a:p>
            <a:pPr marL="3925800" lvl="7" indent="-685800">
              <a:lnSpc>
                <a:spcPct val="120000"/>
              </a:lnSpc>
              <a:spcAft>
                <a:spcPts val="600"/>
              </a:spcAft>
              <a:buFont typeface="Wingdings"/>
              <a:buChar char="ü"/>
              <a:defRPr/>
            </a:pPr>
            <a:r>
              <a:rPr lang="ru-RU" sz="4800"/>
              <a:t>С помощью тетради ПАМЯТЬ у ребёнка будут целенаправленно формироваться все виды памяти: зрительная, слуховая, моторная, ассоциативная. Особое внимание уделено развитию СЛУХОВОЙ памяти, так как от природы она хуже развита у большинства людей. Но именно на этот вид памяти ориентирована вся система школьного обучения.</a:t>
            </a:r>
            <a:endParaRPr/>
          </a:p>
          <a:p>
            <a:pPr marL="3925800" lvl="7" indent="-685800">
              <a:lnSpc>
                <a:spcPct val="120000"/>
              </a:lnSpc>
              <a:spcAft>
                <a:spcPts val="600"/>
              </a:spcAft>
              <a:buFont typeface="Wingdings"/>
              <a:buChar char="ü"/>
              <a:defRPr/>
            </a:pPr>
            <a:r>
              <a:rPr lang="ru-RU" sz="4800"/>
              <a:t>ТЕТРАДЬ БУДУЩЕГО ПЕРВОКЛАСCНИКА — это надёжный мостик между детским садом и школой! Максимум 20–25 минут игровых занятий в день, а результат впечатляющий!</a:t>
            </a:r>
            <a:endParaRPr/>
          </a:p>
          <a:p>
            <a:pPr marL="3240000" lvl="7" indent="0">
              <a:lnSpc>
                <a:spcPct val="120000"/>
              </a:lnSpc>
              <a:spcAft>
                <a:spcPts val="600"/>
              </a:spcAft>
              <a:buNone/>
              <a:defRPr/>
            </a:pPr>
            <a:r>
              <a:rPr lang="ru-RU" sz="4800"/>
              <a:t>Н. К. Винокурова — кандидат педагогических наук, автор методики развития познавательных способностей. Л. Г. Зайцева — учитель-логопед высшей категории, почётный работник общего образования, член Российской ассоциации дислексии. </a:t>
            </a:r>
            <a:endParaRPr/>
          </a:p>
          <a:p>
            <a:pPr marL="3240000" lvl="7" indent="0">
              <a:lnSpc>
                <a:spcPct val="120000"/>
              </a:lnSpc>
              <a:spcAft>
                <a:spcPts val="600"/>
              </a:spcAft>
              <a:buNone/>
              <a:defRPr/>
            </a:pPr>
            <a:endParaRPr lang="ru-RU" sz="1900" b="1">
              <a:solidFill>
                <a:srgbClr val="294790"/>
              </a:solidFill>
            </a:endParaRPr>
          </a:p>
          <a:p>
            <a:pPr>
              <a:spcBef>
                <a:spcPts val="0"/>
              </a:spcBef>
              <a:defRPr/>
            </a:pPr>
            <a:endParaRPr lang="ru-RU" sz="4800"/>
          </a:p>
          <a:p>
            <a:pPr lvl="8">
              <a:spcBef>
                <a:spcPts val="0"/>
              </a:spcBef>
              <a:defRPr/>
            </a:pPr>
            <a:endParaRPr lang="ru-RU" sz="3000"/>
          </a:p>
          <a:p>
            <a:pPr lvl="8">
              <a:spcBef>
                <a:spcPts val="0"/>
              </a:spcBef>
              <a:defRPr/>
            </a:pPr>
            <a:endParaRPr lang="ru-RU" sz="2500"/>
          </a:p>
          <a:p>
            <a:pPr>
              <a:spcBef>
                <a:spcPts val="0"/>
              </a:spcBef>
              <a:defRPr/>
            </a:pPr>
            <a:endParaRPr lang="ru-RU" sz="2500"/>
          </a:p>
          <a:p>
            <a:pPr>
              <a:defRPr/>
            </a:pPr>
            <a:endParaRPr lang="ru-RU" sz="2500"/>
          </a:p>
          <a:p>
            <a:pPr>
              <a:defRPr/>
            </a:pPr>
            <a:endParaRPr lang="ru-RU"/>
          </a:p>
          <a:p>
            <a:pPr marL="0" indent="0">
              <a:spcBef>
                <a:spcPts val="0"/>
              </a:spcBef>
              <a:buNone/>
              <a:defRPr/>
            </a:pPr>
            <a:endParaRPr lang="ru-RU" sz="1100"/>
          </a:p>
          <a:p>
            <a:pPr marL="0" indent="0">
              <a:spcBef>
                <a:spcPts val="0"/>
              </a:spcBef>
              <a:buNone/>
              <a:defRPr/>
            </a:pPr>
            <a:endParaRPr lang="ru-RU" sz="1100"/>
          </a:p>
          <a:p>
            <a:pPr marL="0" indent="0">
              <a:spcBef>
                <a:spcPts val="0"/>
              </a:spcBef>
              <a:buNone/>
              <a:defRPr/>
            </a:pPr>
            <a:endParaRPr lang="ru-RU" sz="1100"/>
          </a:p>
          <a:p>
            <a:pPr>
              <a:spcBef>
                <a:spcPts val="0"/>
              </a:spcBef>
              <a:defRPr/>
            </a:pPr>
            <a:endParaRPr lang="ru-RU" sz="1100"/>
          </a:p>
          <a:p>
            <a:pPr>
              <a:defRPr/>
            </a:pPr>
            <a:endParaRPr lang="ru-RU"/>
          </a:p>
        </p:txBody>
      </p:sp>
      <p:cxnSp>
        <p:nvCxnSpPr>
          <p:cNvPr id="6" name="Прямая соединительная линия 4"/>
          <p:cNvCxnSpPr>
            <a:cxnSpLocks/>
          </p:cNvCxnSpPr>
          <p:nvPr/>
        </p:nvCxnSpPr>
        <p:spPr bwMode="auto">
          <a:xfrm>
            <a:off x="0" y="1311719"/>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bwMode="auto">
          <a:xfrm>
            <a:off x="1073370" y="5106378"/>
            <a:ext cx="2481770" cy="646331"/>
          </a:xfrm>
          <a:prstGeom prst="rect">
            <a:avLst/>
          </a:prstGeom>
        </p:spPr>
        <p:txBody>
          <a:bodyPr wrap="square">
            <a:spAutoFit/>
          </a:bodyPr>
          <a:lstStyle/>
          <a:p>
            <a:pPr>
              <a:defRPr/>
            </a:pPr>
            <a:r>
              <a:rPr lang="ru-RU" sz="1200" b="1"/>
              <a:t>Код</a:t>
            </a:r>
            <a:r>
              <a:rPr lang="ru-RU" sz="1200"/>
              <a:t>: 311-0714-01</a:t>
            </a:r>
            <a:endParaRPr/>
          </a:p>
          <a:p>
            <a:pPr>
              <a:defRPr/>
            </a:pPr>
            <a:r>
              <a:rPr lang="ru-RU" sz="1200" b="1"/>
              <a:t>Параметры</a:t>
            </a:r>
            <a:r>
              <a:rPr lang="ru-RU" sz="1200"/>
              <a:t>: 220*290 мм., 88 стр., 4 краски, КШС</a:t>
            </a:r>
          </a:p>
        </p:txBody>
      </p:sp>
      <p:pic>
        <p:nvPicPr>
          <p:cNvPr id="8" name="Рисунок 8"/>
          <p:cNvPicPr/>
          <p:nvPr/>
        </p:nvPicPr>
        <p:blipFill>
          <a:blip r:embed="rId2"/>
          <a:stretch/>
        </p:blipFill>
        <p:spPr bwMode="auto">
          <a:xfrm>
            <a:off x="838200" y="1592263"/>
            <a:ext cx="2478549" cy="3286290"/>
          </a:xfrm>
          <a:prstGeom prst="rect">
            <a:avLst/>
          </a:prstGeom>
          <a:effectLst>
            <a:outerShdw blurRad="177800" dist="38100" dir="2700000" algn="tl" rotWithShape="0">
              <a:prstClr val="black">
                <a:alpha val="40000"/>
              </a:prstClr>
            </a:outerShdw>
          </a:effectLst>
        </p:spPr>
      </p:pic>
      <p:pic>
        <p:nvPicPr>
          <p:cNvPr id="9" name="Рисунок 64"/>
          <p:cNvPicPr>
            <a:picLocks noChangeAspect="1" noChangeArrowheads="1"/>
          </p:cNvPicPr>
          <p:nvPr/>
        </p:nvPicPr>
        <p:blipFill>
          <a:blip r:embed="rId3"/>
          <a:stretch/>
        </p:blipFill>
        <p:spPr bwMode="auto">
          <a:xfrm>
            <a:off x="8201024" y="5484108"/>
            <a:ext cx="942975" cy="1257300"/>
          </a:xfrm>
          <a:prstGeom prst="rect">
            <a:avLst/>
          </a:prstGeom>
          <a:noFill/>
        </p:spPr>
      </p:pic>
      <p:pic>
        <p:nvPicPr>
          <p:cNvPr id="10" name="Рисунок 65"/>
          <p:cNvPicPr>
            <a:picLocks noChangeAspect="1" noChangeArrowheads="1"/>
          </p:cNvPicPr>
          <p:nvPr/>
        </p:nvPicPr>
        <p:blipFill>
          <a:blip r:embed="rId4"/>
          <a:stretch/>
        </p:blipFill>
        <p:spPr bwMode="auto">
          <a:xfrm>
            <a:off x="7125857" y="5454650"/>
            <a:ext cx="962025" cy="1266825"/>
          </a:xfrm>
          <a:prstGeom prst="rect">
            <a:avLst/>
          </a:prstGeom>
          <a:noFill/>
        </p:spPr>
      </p:pic>
      <p:sp>
        <p:nvSpPr>
          <p:cNvPr id="11" name="Rectangle 3"/>
          <p:cNvSpPr>
            <a:spLocks noChangeArrowheads="1"/>
          </p:cNvSpPr>
          <p:nvPr/>
        </p:nvSpPr>
        <p:spPr bwMode="auto">
          <a:xfrm>
            <a:off x="-123825" y="0"/>
            <a:ext cx="12192000" cy="457200"/>
          </a:xfrm>
          <a:prstGeom prst="rect">
            <a:avLst/>
          </a:prstGeom>
          <a:noFill/>
          <a:ln>
            <a:noFill/>
          </a:ln>
        </p:spPr>
        <p:txBody>
          <a:bodyPr vert="horz" wrap="none" lIns="91440" tIns="45720" rIns="91440" bIns="45720" numCol="1" anchor="ctr" anchorCtr="0" compatLnSpc="1">
            <a:prstTxWarp prst="textNoShape">
              <a:avLst/>
            </a:prstTxWarp>
            <a:spAutoFit/>
          </a:bodyPr>
          <a:lstStyle/>
          <a:p>
            <a:pPr>
              <a:defRPr/>
            </a:pPr>
            <a:endParaRPr lang="ru-RU"/>
          </a:p>
        </p:txBody>
      </p:sp>
      <p:sp>
        <p:nvSpPr>
          <p:cNvPr id="12" name="Rectangle 4"/>
          <p:cNvSpPr>
            <a:spLocks noChangeArrowheads="1"/>
          </p:cNvSpPr>
          <p:nvPr/>
        </p:nvSpPr>
        <p:spPr bwMode="auto">
          <a:xfrm>
            <a:off x="-123825" y="1714500"/>
            <a:ext cx="12192000" cy="0"/>
          </a:xfrm>
          <a:prstGeom prst="rect">
            <a:avLst/>
          </a:prstGeom>
          <a:noFill/>
          <a:ln>
            <a:noFill/>
          </a:ln>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ru-RU" sz="1100" b="1" i="0" u="none" strike="noStrike" cap="none">
                <a:ln>
                  <a:noFill/>
                </a:ln>
                <a:solidFill>
                  <a:schemeClr val="tx1"/>
                </a:solidFill>
                <a:latin typeface="Arial"/>
                <a:ea typeface="Times New Roman"/>
                <a:cs typeface="Calibri"/>
              </a:rPr>
              <a:t>   </a:t>
            </a:r>
            <a:endParaRPr lang="ru-RU" sz="1800" b="0" i="0" u="none" strike="noStrike" cap="none">
              <a:ln>
                <a:noFill/>
              </a:ln>
              <a:solidFill>
                <a:schemeClr val="tx1"/>
              </a:solidFill>
              <a:latin typeface="Arial"/>
            </a:endParaRPr>
          </a:p>
        </p:txBody>
      </p:sp>
      <p:sp>
        <p:nvSpPr>
          <p:cNvPr id="13" name="Rectangle 5"/>
          <p:cNvSpPr>
            <a:spLocks noChangeArrowheads="1"/>
          </p:cNvSpPr>
          <p:nvPr/>
        </p:nvSpPr>
        <p:spPr bwMode="auto">
          <a:xfrm>
            <a:off x="-123825" y="2981325"/>
            <a:ext cx="12192000" cy="0"/>
          </a:xfrm>
          <a:prstGeom prst="rect">
            <a:avLst/>
          </a:prstGeom>
          <a:noFill/>
          <a:ln>
            <a:noFill/>
          </a:ln>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ru-RU" sz="1100" b="1" i="0" u="none" strike="noStrike" cap="none">
                <a:ln>
                  <a:noFill/>
                </a:ln>
                <a:solidFill>
                  <a:schemeClr val="tx1"/>
                </a:solidFill>
                <a:latin typeface="Arial"/>
                <a:ea typeface="Times New Roman"/>
                <a:cs typeface="Calibri"/>
              </a:rPr>
              <a:t>  </a:t>
            </a:r>
            <a:r>
              <a:rPr lang="ru-RU" sz="800" b="0" i="0" u="none" strike="noStrike" cap="none">
                <a:ln>
                  <a:noFill/>
                </a:ln>
                <a:solidFill>
                  <a:schemeClr val="tx1"/>
                </a:solidFill>
                <a:latin typeface="Arial"/>
              </a:rPr>
              <a:t> </a:t>
            </a:r>
            <a:endParaRPr lang="ru-RU" sz="1800" b="0" i="0" u="none" strike="noStrike" cap="none">
              <a:ln>
                <a:noFill/>
              </a:ln>
              <a:solidFill>
                <a:schemeClr val="tx1"/>
              </a:solidFill>
              <a:latin typeface="Arial"/>
            </a:endParaRPr>
          </a:p>
        </p:txBody>
      </p:sp>
      <p:pic>
        <p:nvPicPr>
          <p:cNvPr id="14" name="Рисунок 14"/>
          <p:cNvPicPr/>
          <p:nvPr/>
        </p:nvPicPr>
        <p:blipFill>
          <a:blip r:embed="rId5"/>
          <a:stretch/>
        </p:blipFill>
        <p:spPr bwMode="auto">
          <a:xfrm>
            <a:off x="9270364" y="5473947"/>
            <a:ext cx="978535" cy="1277620"/>
          </a:xfrm>
          <a:prstGeom prst="rect">
            <a:avLst/>
          </a:prstGeom>
          <a:noFill/>
        </p:spPr>
      </p:pic>
      <p:sp>
        <p:nvSpPr>
          <p:cNvPr id="15" name="Номер слайда 7"/>
          <p:cNvSpPr>
            <a:spLocks noGrp="1"/>
          </p:cNvSpPr>
          <p:nvPr>
            <p:ph type="sldNum" sz="quarter" idx="12"/>
          </p:nvPr>
        </p:nvSpPr>
        <p:spPr bwMode="auto"/>
        <p:txBody>
          <a:bodyPr/>
          <a:lstStyle/>
          <a:p>
            <a:pPr>
              <a:defRPr/>
            </a:pPr>
            <a:fld id="{0E138DCF-8897-47D9-AE1B-A711B24EDBFC}" type="slidenum">
              <a:rPr lang="ru-RU"/>
              <a:t>12</a:t>
            </a:fld>
            <a:endParaRPr lang="ru-RU"/>
          </a:p>
        </p:txBody>
      </p:sp>
      <p:sp>
        <p:nvSpPr>
          <p:cNvPr id="16" name="Овал 15"/>
          <p:cNvSpPr/>
          <p:nvPr/>
        </p:nvSpPr>
        <p:spPr bwMode="auto">
          <a:xfrm>
            <a:off x="11023207" y="235197"/>
            <a:ext cx="876692" cy="87669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lang="ru-RU" sz="2000" b="1"/>
              <a:t>5-7 лет</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9218" name="oleObj" r:id="rId3" imgW="0" imgH="0" progId="TCLayout.ActiveDocument.1">
                  <p:embed/>
                </p:oleObj>
              </mc:Choice>
              <mc:Fallback>
                <p:oleObj name="oleObj" r:id="rId3" imgW="0" imgH="0" progId="TCLayout.ActiveDocument.1">
                  <p:embed/>
                  <p:pic>
                    <p:nvPicPr>
                      <p:cNvPr id="4" name=""/>
                      <p:cNvPicPr/>
                      <p:nvPr/>
                    </p:nvPicPr>
                    <p:blipFill>
                      <a:blip r:embed="rId4"/>
                      <a:stretch/>
                    </p:blipFill>
                    <p:spPr bwMode="auto">
                      <a:xfrm>
                        <a:off x="1587" y="1587"/>
                        <a:ext cx="1587" cy="1587"/>
                      </a:xfrm>
                      <a:prstGeom prst="rect">
                        <a:avLst/>
                      </a:prstGeom>
                    </p:spPr>
                  </p:pic>
                </p:oleObj>
              </mc:Fallback>
            </mc:AlternateContent>
          </a:graphicData>
        </a:graphic>
      </p:graphicFrame>
      <p:cxnSp>
        <p:nvCxnSpPr>
          <p:cNvPr id="5" name="Прямая соединительная линия 2"/>
          <p:cNvCxnSpPr>
            <a:cxnSpLocks/>
          </p:cNvCxnSpPr>
          <p:nvPr/>
        </p:nvCxnSpPr>
        <p:spPr bwMode="auto">
          <a:xfrm>
            <a:off x="0" y="1364343"/>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6" name="TextBox 11"/>
          <p:cNvSpPr>
            <a:spLocks/>
          </p:cNvSpPr>
          <p:nvPr/>
        </p:nvSpPr>
        <p:spPr bwMode="auto">
          <a:xfrm>
            <a:off x="695325" y="5636884"/>
            <a:ext cx="2301286" cy="6261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35718" tIns="35718" rIns="35718" bIns="35718" numCol="1" spcCol="38100" rtlCol="0" anchor="ctr">
            <a:spAutoFit/>
          </a:bodyPr>
          <a:lstStyle>
            <a:defPPr>
              <a:defRPr lang="ru-RU"/>
            </a:defPPr>
            <a:lvl1pPr>
              <a:defRPr sz="1200" b="1">
                <a:latin typeface="Open Sans Light"/>
                <a:ea typeface="Open Sans Light"/>
                <a:cs typeface="Open Sans Light"/>
              </a:defRPr>
            </a:lvl1pPr>
          </a:lstStyle>
          <a:p>
            <a:pPr lvl="0">
              <a:defRPr/>
            </a:pPr>
            <a:r>
              <a:rPr lang="ru-RU">
                <a:solidFill>
                  <a:prstClr val="black"/>
                </a:solidFill>
                <a:latin typeface="+mn-lt"/>
              </a:rPr>
              <a:t>Код: </a:t>
            </a:r>
            <a:r>
              <a:rPr lang="en-US" b="0">
                <a:latin typeface="+mn-lt"/>
              </a:rPr>
              <a:t>311-0624-01</a:t>
            </a:r>
            <a:endParaRPr lang="ru-RU" b="0">
              <a:latin typeface="+mn-lt"/>
            </a:endParaRPr>
          </a:p>
          <a:p>
            <a:pPr lvl="0">
              <a:defRPr/>
            </a:pPr>
            <a:r>
              <a:rPr lang="ru-RU" b="1" i="0" u="none" strike="noStrike" cap="none" spc="0">
                <a:ln>
                  <a:noFill/>
                </a:ln>
                <a:solidFill>
                  <a:prstClr val="black"/>
                </a:solidFill>
                <a:latin typeface="+mn-lt"/>
              </a:rPr>
              <a:t>Параметры: </a:t>
            </a:r>
            <a:r>
              <a:rPr lang="ru-RU" b="0">
                <a:latin typeface="+mn-lt"/>
              </a:rPr>
              <a:t>220*290 мм</a:t>
            </a:r>
            <a:r>
              <a:rPr lang="ru-RU" b="0" i="0" u="none" strike="noStrike" cap="none" spc="0">
                <a:ln>
                  <a:noFill/>
                </a:ln>
                <a:solidFill>
                  <a:prstClr val="black"/>
                </a:solidFill>
                <a:latin typeface="+mn-lt"/>
              </a:rPr>
              <a:t>, 48</a:t>
            </a:r>
            <a:r>
              <a:rPr lang="en-US" b="0" i="0" u="none" strike="noStrike" cap="none" spc="0">
                <a:ln>
                  <a:noFill/>
                </a:ln>
                <a:solidFill>
                  <a:prstClr val="black"/>
                </a:solidFill>
                <a:latin typeface="+mn-lt"/>
              </a:rPr>
              <a:t> </a:t>
            </a:r>
            <a:r>
              <a:rPr lang="ru-RU" b="0" i="0" u="none" strike="noStrike" cap="none" spc="0">
                <a:ln>
                  <a:noFill/>
                </a:ln>
                <a:solidFill>
                  <a:prstClr val="black"/>
                </a:solidFill>
                <a:latin typeface="+mn-lt"/>
              </a:rPr>
              <a:t>стр., </a:t>
            </a:r>
            <a:r>
              <a:rPr lang="ru-RU" b="0">
                <a:solidFill>
                  <a:prstClr val="black"/>
                </a:solidFill>
                <a:latin typeface="+mn-lt"/>
              </a:rPr>
              <a:t>4</a:t>
            </a:r>
            <a:r>
              <a:rPr lang="ru-RU" b="0" i="0" u="none" strike="noStrike" cap="none" spc="0">
                <a:ln>
                  <a:noFill/>
                </a:ln>
                <a:solidFill>
                  <a:prstClr val="black"/>
                </a:solidFill>
                <a:latin typeface="+mn-lt"/>
              </a:rPr>
              <a:t> краски</a:t>
            </a:r>
          </a:p>
        </p:txBody>
      </p:sp>
      <p:sp>
        <p:nvSpPr>
          <p:cNvPr id="7" name="Прямоугольник 12"/>
          <p:cNvSpPr/>
          <p:nvPr/>
        </p:nvSpPr>
        <p:spPr bwMode="auto">
          <a:xfrm>
            <a:off x="4779447" y="2090372"/>
            <a:ext cx="6791866" cy="3524041"/>
          </a:xfrm>
          <a:prstGeom prst="rect">
            <a:avLst/>
          </a:prstGeom>
        </p:spPr>
        <p:txBody>
          <a:bodyPr wrap="square" lIns="45719" tIns="22860" rIns="45719" bIns="22860">
            <a:spAutoFit/>
          </a:bodyPr>
          <a:lstStyle/>
          <a:p>
            <a:pPr marL="285750" indent="-285750">
              <a:spcBef>
                <a:spcPts val="600"/>
              </a:spcBef>
              <a:spcAft>
                <a:spcPts val="300"/>
              </a:spcAft>
              <a:buClr>
                <a:srgbClr val="0070C0"/>
              </a:buClr>
              <a:buFont typeface="Wingdings"/>
              <a:buChar char="ü"/>
              <a:defRPr/>
            </a:pPr>
            <a:r>
              <a:rPr lang="ru-RU" sz="1400"/>
              <a:t>В серии «Суперквест для ума» огромное количество разнообразных приёмов на развитие внимания, памяти, мышления, зрительно-моторной координации, воображения. Они интегрированы в повествование, соединены сюжетом и героями. Выполняя задания и создавая поделки, дети своими руками двигают историю. </a:t>
            </a:r>
            <a:endParaRPr/>
          </a:p>
          <a:p>
            <a:pPr marL="285750" indent="-285750">
              <a:spcBef>
                <a:spcPts val="600"/>
              </a:spcBef>
              <a:spcAft>
                <a:spcPts val="300"/>
              </a:spcAft>
              <a:buClr>
                <a:srgbClr val="0070C0"/>
              </a:buClr>
              <a:buFont typeface="Wingdings"/>
              <a:buChar char="ü"/>
              <a:defRPr/>
            </a:pPr>
            <a:r>
              <a:rPr lang="ru-RU" sz="1400"/>
              <a:t>Это новый вид нон-фикшн для нового поколения детей, которые рождаются с гаджетами в руках и привыкли к быстрой смене картинок и информации. Отличная альтернатива электронным девайсам.</a:t>
            </a:r>
            <a:endParaRPr/>
          </a:p>
          <a:p>
            <a:pPr marL="285750" indent="-285750">
              <a:spcBef>
                <a:spcPts val="600"/>
              </a:spcBef>
              <a:spcAft>
                <a:spcPts val="300"/>
              </a:spcAft>
              <a:buClr>
                <a:srgbClr val="0070C0"/>
              </a:buClr>
              <a:buFont typeface="Wingdings"/>
              <a:buChar char="ü"/>
              <a:defRPr/>
            </a:pPr>
            <a:r>
              <a:rPr lang="ru-RU" sz="1400"/>
              <a:t>В едином сюжете комиксы с приключениями, задания, игры, поделки. Замечательный пример популярной сегодня технологии сторителлинга.</a:t>
            </a:r>
            <a:endParaRPr/>
          </a:p>
          <a:p>
            <a:pPr marL="285750" indent="-285750">
              <a:spcBef>
                <a:spcPts val="600"/>
              </a:spcBef>
              <a:spcAft>
                <a:spcPts val="300"/>
              </a:spcAft>
              <a:buClr>
                <a:srgbClr val="0070C0"/>
              </a:buClr>
              <a:buFont typeface="Wingdings"/>
              <a:buChar char="ü"/>
              <a:defRPr/>
            </a:pPr>
            <a:r>
              <a:rPr lang="ru-RU" sz="1400"/>
              <a:t>Ребёнок развивается, тренирует мозг, познаёт мир в игре. Новый вид нон-фикшн для всех поколений: учимся новому и по-новому. </a:t>
            </a:r>
            <a:endParaRPr/>
          </a:p>
          <a:p>
            <a:pPr marL="285750" indent="-285750">
              <a:spcBef>
                <a:spcPts val="600"/>
              </a:spcBef>
              <a:spcAft>
                <a:spcPts val="300"/>
              </a:spcAft>
              <a:buClr>
                <a:srgbClr val="0070C0"/>
              </a:buClr>
              <a:buFont typeface="Wingdings"/>
              <a:buChar char="ü"/>
              <a:defRPr/>
            </a:pPr>
            <a:r>
              <a:rPr lang="ru-RU" sz="1400"/>
              <a:t>А ещё эти уникальные тетради стимулируют развитие гибких навыков, которые становятся ведущими в современном мире. </a:t>
            </a:r>
            <a:endParaRPr/>
          </a:p>
        </p:txBody>
      </p:sp>
      <p:sp>
        <p:nvSpPr>
          <p:cNvPr id="8" name="TextBox 9"/>
          <p:cNvSpPr>
            <a:spLocks/>
          </p:cNvSpPr>
          <p:nvPr/>
        </p:nvSpPr>
        <p:spPr bwMode="auto">
          <a:xfrm>
            <a:off x="458540" y="512568"/>
            <a:ext cx="11322947" cy="403828"/>
          </a:xfrm>
          <a:prstGeom prst="rect">
            <a:avLst/>
          </a:prstGeom>
          <a:noFill/>
        </p:spPr>
        <p:txBody>
          <a:bodyPr wrap="square" lIns="0" tIns="0" rIns="0" bIns="0" rtlCol="0">
            <a:spAutoFit/>
          </a:bodyPr>
          <a:lstStyle>
            <a:defPPr>
              <a:defRPr lang="ru-RU"/>
            </a:defPPr>
            <a:lvl1pPr>
              <a:lnSpc>
                <a:spcPct val="95000"/>
              </a:lnSpc>
              <a:defRPr sz="3200" b="1" spc="-40">
                <a:gradFill>
                  <a:gsLst>
                    <a:gs pos="0">
                      <a:srgbClr val="2D2B8D"/>
                    </a:gs>
                    <a:gs pos="88000">
                      <a:srgbClr val="00B0F0"/>
                    </a:gs>
                  </a:gsLst>
                  <a:lin ang="2400000" scaled="0"/>
                </a:gradFill>
                <a:ea typeface="Open Sans"/>
                <a:cs typeface="Open Sans"/>
              </a:defRPr>
            </a:lvl1pPr>
          </a:lstStyle>
          <a:p>
            <a:pPr>
              <a:lnSpc>
                <a:spcPct val="80000"/>
              </a:lnSpc>
              <a:defRPr/>
            </a:pPr>
            <a:r>
              <a:rPr lang="ru-RU">
                <a:latin typeface="Calibri"/>
                <a:ea typeface="Calibri"/>
                <a:cs typeface="Times New Roman"/>
              </a:rPr>
              <a:t>Серия «Суперквест для ума»</a:t>
            </a:r>
            <a:endParaRPr lang="ru-RU"/>
          </a:p>
        </p:txBody>
      </p:sp>
      <p:sp>
        <p:nvSpPr>
          <p:cNvPr id="9" name="Прямоугольник 13"/>
          <p:cNvSpPr/>
          <p:nvPr/>
        </p:nvSpPr>
        <p:spPr bwMode="auto">
          <a:xfrm>
            <a:off x="4779448" y="1519059"/>
            <a:ext cx="6791866" cy="477054"/>
          </a:xfrm>
          <a:prstGeom prst="rect">
            <a:avLst/>
          </a:prstGeom>
        </p:spPr>
        <p:txBody>
          <a:bodyPr wrap="square" lIns="45719" tIns="22860" rIns="45719" bIns="22860">
            <a:spAutoFit/>
          </a:bodyPr>
          <a:lstStyle/>
          <a:p>
            <a:pPr lvl="0">
              <a:defRPr/>
            </a:pPr>
            <a:r>
              <a:rPr lang="ru-RU" sz="1400" b="1">
                <a:solidFill>
                  <a:srgbClr val="003399"/>
                </a:solidFill>
                <a:ea typeface="Open Sans Light"/>
                <a:cs typeface="Open Sans Light"/>
              </a:rPr>
              <a:t>Парк чудес. Большое путешествие Николаса</a:t>
            </a:r>
            <a:endParaRPr/>
          </a:p>
          <a:p>
            <a:pPr lvl="0">
              <a:defRPr/>
            </a:pPr>
            <a:r>
              <a:rPr lang="ru-RU" sz="1400" b="1">
                <a:solidFill>
                  <a:srgbClr val="003399"/>
                </a:solidFill>
                <a:ea typeface="Open Sans Light"/>
                <a:cs typeface="Open Sans Light"/>
              </a:rPr>
              <a:t>Маша Агапина</a:t>
            </a:r>
          </a:p>
        </p:txBody>
      </p:sp>
      <p:pic>
        <p:nvPicPr>
          <p:cNvPr id="10" name="Рисунок 31"/>
          <p:cNvPicPr>
            <a:picLocks noChangeAspect="1" noChangeArrowheads="1"/>
          </p:cNvPicPr>
          <p:nvPr/>
        </p:nvPicPr>
        <p:blipFill>
          <a:blip r:embed="rId5"/>
          <a:stretch/>
        </p:blipFill>
        <p:spPr bwMode="auto">
          <a:xfrm>
            <a:off x="5043102" y="5614414"/>
            <a:ext cx="728248" cy="946723"/>
          </a:xfrm>
          <a:prstGeom prst="rect">
            <a:avLst/>
          </a:prstGeom>
          <a:noFill/>
        </p:spPr>
      </p:pic>
      <p:pic>
        <p:nvPicPr>
          <p:cNvPr id="11" name="Рисунок 43"/>
          <p:cNvPicPr>
            <a:picLocks noChangeAspect="1" noChangeArrowheads="1"/>
          </p:cNvPicPr>
          <p:nvPr/>
        </p:nvPicPr>
        <p:blipFill>
          <a:blip r:embed="rId6"/>
          <a:stretch/>
        </p:blipFill>
        <p:spPr bwMode="auto">
          <a:xfrm>
            <a:off x="5771350" y="5614414"/>
            <a:ext cx="714117" cy="954381"/>
          </a:xfrm>
          <a:prstGeom prst="rect">
            <a:avLst/>
          </a:prstGeom>
          <a:noFill/>
        </p:spPr>
      </p:pic>
      <p:pic>
        <p:nvPicPr>
          <p:cNvPr id="12" name="Рисунок 53"/>
          <p:cNvPicPr>
            <a:picLocks noChangeAspect="1" noChangeArrowheads="1"/>
          </p:cNvPicPr>
          <p:nvPr/>
        </p:nvPicPr>
        <p:blipFill>
          <a:blip r:embed="rId7"/>
          <a:stretch/>
        </p:blipFill>
        <p:spPr bwMode="auto">
          <a:xfrm>
            <a:off x="6485468" y="5614414"/>
            <a:ext cx="728248" cy="957876"/>
          </a:xfrm>
          <a:prstGeom prst="rect">
            <a:avLst/>
          </a:prstGeom>
          <a:noFill/>
        </p:spPr>
      </p:pic>
      <p:pic>
        <p:nvPicPr>
          <p:cNvPr id="13" name="Рисунок 59"/>
          <p:cNvPicPr>
            <a:picLocks noChangeAspect="1" noChangeArrowheads="1"/>
          </p:cNvPicPr>
          <p:nvPr/>
        </p:nvPicPr>
        <p:blipFill>
          <a:blip r:embed="rId8"/>
          <a:stretch/>
        </p:blipFill>
        <p:spPr bwMode="auto">
          <a:xfrm>
            <a:off x="7213715" y="5614414"/>
            <a:ext cx="665971" cy="946723"/>
          </a:xfrm>
          <a:prstGeom prst="rect">
            <a:avLst/>
          </a:prstGeom>
          <a:noFill/>
        </p:spPr>
      </p:pic>
      <p:pic>
        <p:nvPicPr>
          <p:cNvPr id="14" name="Рисунок 61"/>
          <p:cNvPicPr>
            <a:picLocks noChangeAspect="1" noChangeArrowheads="1"/>
          </p:cNvPicPr>
          <p:nvPr/>
        </p:nvPicPr>
        <p:blipFill>
          <a:blip r:embed="rId9"/>
          <a:stretch/>
        </p:blipFill>
        <p:spPr bwMode="auto">
          <a:xfrm>
            <a:off x="7879686" y="5612597"/>
            <a:ext cx="663181" cy="949259"/>
          </a:xfrm>
          <a:prstGeom prst="rect">
            <a:avLst/>
          </a:prstGeom>
          <a:noFill/>
        </p:spPr>
      </p:pic>
      <p:pic>
        <p:nvPicPr>
          <p:cNvPr id="15" name="Рисунок 67"/>
          <p:cNvPicPr>
            <a:picLocks noChangeAspect="1" noChangeArrowheads="1"/>
          </p:cNvPicPr>
          <p:nvPr/>
        </p:nvPicPr>
        <p:blipFill>
          <a:blip r:embed="rId10"/>
          <a:stretch/>
        </p:blipFill>
        <p:spPr bwMode="auto">
          <a:xfrm>
            <a:off x="8542868" y="5612597"/>
            <a:ext cx="731038" cy="968131"/>
          </a:xfrm>
          <a:prstGeom prst="rect">
            <a:avLst/>
          </a:prstGeom>
          <a:noFill/>
        </p:spPr>
      </p:pic>
      <p:sp>
        <p:nvSpPr>
          <p:cNvPr id="16" name="Rectangle 7"/>
          <p:cNvSpPr>
            <a:spLocks noChangeArrowheads="1"/>
          </p:cNvSpPr>
          <p:nvPr/>
        </p:nvSpPr>
        <p:spPr bwMode="auto">
          <a:xfrm>
            <a:off x="2294141" y="380821"/>
            <a:ext cx="12192000" cy="457200"/>
          </a:xfrm>
          <a:prstGeom prst="rect">
            <a:avLst/>
          </a:prstGeom>
          <a:noFill/>
          <a:ln>
            <a:noFill/>
          </a:ln>
        </p:spPr>
        <p:txBody>
          <a:bodyPr vert="horz" wrap="none" lIns="91440" tIns="45720" rIns="91440" bIns="45720" numCol="1" anchor="ctr" anchorCtr="0" compatLnSpc="1">
            <a:prstTxWarp prst="textNoShape">
              <a:avLst/>
            </a:prstTxWarp>
            <a:spAutoFit/>
          </a:bodyPr>
          <a:lstStyle/>
          <a:p>
            <a:pPr>
              <a:defRPr/>
            </a:pPr>
            <a:endParaRPr lang="ru-RU"/>
          </a:p>
        </p:txBody>
      </p:sp>
      <p:pic>
        <p:nvPicPr>
          <p:cNvPr id="17" name="Рисунок 16"/>
          <p:cNvPicPr/>
          <p:nvPr/>
        </p:nvPicPr>
        <p:blipFill>
          <a:blip r:embed="rId11"/>
          <a:stretch/>
        </p:blipFill>
        <p:spPr bwMode="auto">
          <a:xfrm>
            <a:off x="695325" y="1592263"/>
            <a:ext cx="2758793" cy="3613156"/>
          </a:xfrm>
          <a:prstGeom prst="rect">
            <a:avLst/>
          </a:prstGeom>
          <a:effectLst>
            <a:outerShdw blurRad="177800" dist="38100" dir="2700000" algn="tl" rotWithShape="0">
              <a:prstClr val="black">
                <a:alpha val="40000"/>
              </a:prstClr>
            </a:outerShdw>
          </a:effectLst>
        </p:spPr>
      </p:pic>
      <p:sp>
        <p:nvSpPr>
          <p:cNvPr id="18" name="Номер слайда 5"/>
          <p:cNvSpPr>
            <a:spLocks noGrp="1"/>
          </p:cNvSpPr>
          <p:nvPr>
            <p:ph type="sldNum" sz="quarter" idx="12"/>
          </p:nvPr>
        </p:nvSpPr>
        <p:spPr bwMode="auto"/>
        <p:txBody>
          <a:bodyPr/>
          <a:lstStyle/>
          <a:p>
            <a:pPr>
              <a:defRPr/>
            </a:pPr>
            <a:fld id="{0E138DCF-8897-47D9-AE1B-A711B24EDBFC}" type="slidenum">
              <a:rPr lang="ru-RU"/>
              <a:t>13</a:t>
            </a:fld>
            <a:endParaRPr lang="ru-RU"/>
          </a:p>
        </p:txBody>
      </p:sp>
      <p:sp>
        <p:nvSpPr>
          <p:cNvPr id="19" name="Овал 17"/>
          <p:cNvSpPr/>
          <p:nvPr/>
        </p:nvSpPr>
        <p:spPr bwMode="auto">
          <a:xfrm>
            <a:off x="11023207" y="235197"/>
            <a:ext cx="876692" cy="87669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lang="ru-RU" sz="2000" b="1"/>
              <a:t>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0242" name="oleObj" r:id="rId3" imgW="0" imgH="0" progId="TCLayout.ActiveDocument.1">
                  <p:embed/>
                </p:oleObj>
              </mc:Choice>
              <mc:Fallback>
                <p:oleObj name="oleObj" r:id="rId3" imgW="0" imgH="0" progId="TCLayout.ActiveDocument.1">
                  <p:embed/>
                  <p:pic>
                    <p:nvPicPr>
                      <p:cNvPr id="4" name=""/>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TextBox 24"/>
          <p:cNvSpPr>
            <a:spLocks/>
          </p:cNvSpPr>
          <p:nvPr/>
        </p:nvSpPr>
        <p:spPr bwMode="auto">
          <a:xfrm>
            <a:off x="456264" y="440673"/>
            <a:ext cx="11322947" cy="467820"/>
          </a:xfrm>
          <a:prstGeom prst="rect">
            <a:avLst/>
          </a:prstGeom>
          <a:noFill/>
        </p:spPr>
        <p:txBody>
          <a:bodyPr wrap="square" lIns="0" tIns="0" rIns="0" bIns="0" rtlCol="0">
            <a:spAutoFit/>
          </a:bodyPr>
          <a:lstStyle>
            <a:defPPr>
              <a:defRPr lang="ru-RU"/>
            </a:defPPr>
            <a:lvl1pPr>
              <a:lnSpc>
                <a:spcPct val="95000"/>
              </a:lnSpc>
              <a:defRPr sz="3200" b="1" spc="-40">
                <a:gradFill>
                  <a:gsLst>
                    <a:gs pos="0">
                      <a:srgbClr val="2D2B8D"/>
                    </a:gs>
                    <a:gs pos="88000">
                      <a:srgbClr val="00B0F0"/>
                    </a:gs>
                  </a:gsLst>
                  <a:lin ang="2400000" scaled="0"/>
                </a:gradFill>
                <a:ea typeface="Open Sans"/>
                <a:cs typeface="Open Sans"/>
              </a:defRPr>
            </a:lvl1pPr>
          </a:lstStyle>
          <a:p>
            <a:pPr>
              <a:defRPr/>
            </a:pPr>
            <a:r>
              <a:rPr lang="ru-RU"/>
              <a:t>Серия «Творим и вытворяем»</a:t>
            </a:r>
            <a:endParaRPr/>
          </a:p>
        </p:txBody>
      </p:sp>
      <p:cxnSp>
        <p:nvCxnSpPr>
          <p:cNvPr id="6" name="Прямая соединительная линия 2"/>
          <p:cNvCxnSpPr>
            <a:cxnSpLocks/>
          </p:cNvCxnSpPr>
          <p:nvPr/>
        </p:nvCxnSpPr>
        <p:spPr bwMode="auto">
          <a:xfrm>
            <a:off x="0" y="1364343"/>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7" name="TextBox 18"/>
          <p:cNvSpPr>
            <a:spLocks/>
          </p:cNvSpPr>
          <p:nvPr/>
        </p:nvSpPr>
        <p:spPr bwMode="auto">
          <a:xfrm>
            <a:off x="554411" y="5267562"/>
            <a:ext cx="2120681" cy="6261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35718" tIns="35718" rIns="35718" bIns="35718" numCol="1" spcCol="38100" rtlCol="0" anchor="ctr">
            <a:spAutoFit/>
          </a:bodyPr>
          <a:lstStyle/>
          <a:p>
            <a:pPr lvl="0">
              <a:defRPr/>
            </a:pPr>
            <a:r>
              <a:rPr lang="ru-RU" sz="1200" b="1" i="0" u="none" strike="noStrike" cap="none" spc="0">
                <a:ln>
                  <a:noFill/>
                </a:ln>
                <a:solidFill>
                  <a:prstClr val="black"/>
                </a:solidFill>
                <a:ea typeface="Open Sans Light"/>
                <a:cs typeface="Open Sans Light"/>
              </a:rPr>
              <a:t>Код: </a:t>
            </a:r>
            <a:r>
              <a:rPr lang="ru-RU" sz="1200">
                <a:solidFill>
                  <a:prstClr val="black"/>
                </a:solidFill>
                <a:ea typeface="Open Sans Light"/>
                <a:cs typeface="Open Sans Light"/>
              </a:rPr>
              <a:t>311-0722-01</a:t>
            </a:r>
            <a:endParaRPr/>
          </a:p>
          <a:p>
            <a:pPr lvl="0">
              <a:defRPr/>
            </a:pPr>
            <a:r>
              <a:rPr lang="ru-RU" sz="1200" b="1" i="0" u="none" strike="noStrike" cap="none" spc="0">
                <a:ln>
                  <a:noFill/>
                </a:ln>
                <a:solidFill>
                  <a:prstClr val="black"/>
                </a:solidFill>
                <a:ea typeface="Open Sans Light"/>
                <a:cs typeface="Open Sans Light"/>
              </a:rPr>
              <a:t>Параметры:</a:t>
            </a:r>
            <a:r>
              <a:rPr lang="en-US" sz="1200" b="1" i="0" u="none" strike="noStrike" cap="none" spc="0">
                <a:ln>
                  <a:noFill/>
                </a:ln>
                <a:solidFill>
                  <a:prstClr val="black"/>
                </a:solidFill>
                <a:ea typeface="Open Sans Light"/>
                <a:cs typeface="Open Sans Light"/>
              </a:rPr>
              <a:t> </a:t>
            </a:r>
            <a:r>
              <a:rPr lang="ru-RU" sz="1200" b="1">
                <a:solidFill>
                  <a:prstClr val="black"/>
                </a:solidFill>
                <a:ea typeface="Open Sans Light"/>
                <a:cs typeface="Open Sans Light"/>
              </a:rPr>
              <a:t>215х285</a:t>
            </a:r>
            <a:r>
              <a:rPr lang="ru-RU" sz="1200">
                <a:solidFill>
                  <a:prstClr val="black"/>
                </a:solidFill>
                <a:ea typeface="Open Sans Light"/>
                <a:cs typeface="Open Sans Light"/>
              </a:rPr>
              <a:t>, 10 </a:t>
            </a:r>
            <a:r>
              <a:rPr lang="ru-RU" sz="1200" b="0" i="0" u="none" strike="noStrike" cap="none" spc="0">
                <a:ln>
                  <a:noFill/>
                </a:ln>
                <a:solidFill>
                  <a:prstClr val="black"/>
                </a:solidFill>
                <a:ea typeface="Open Sans Light"/>
                <a:cs typeface="Open Sans Light"/>
              </a:rPr>
              <a:t>стр., 4</a:t>
            </a:r>
            <a:r>
              <a:rPr lang="ru-RU" sz="1200">
                <a:solidFill>
                  <a:prstClr val="black"/>
                </a:solidFill>
                <a:ea typeface="Open Sans Light"/>
                <a:cs typeface="Open Sans Light"/>
              </a:rPr>
              <a:t> </a:t>
            </a:r>
            <a:r>
              <a:rPr lang="ru-RU" sz="1200" b="0" i="0" u="none" strike="noStrike" cap="none" spc="0">
                <a:ln>
                  <a:noFill/>
                </a:ln>
                <a:solidFill>
                  <a:prstClr val="black"/>
                </a:solidFill>
                <a:ea typeface="Open Sans Light"/>
                <a:cs typeface="Open Sans Light"/>
              </a:rPr>
              <a:t>краск</a:t>
            </a:r>
            <a:r>
              <a:rPr lang="ru-RU" sz="1200">
                <a:solidFill>
                  <a:prstClr val="black"/>
                </a:solidFill>
                <a:ea typeface="Open Sans Light"/>
                <a:cs typeface="Open Sans Light"/>
              </a:rPr>
              <a:t>и</a:t>
            </a:r>
            <a:endParaRPr lang="ru-RU" sz="1200" b="0" i="0" u="none" strike="noStrike" cap="none" spc="0">
              <a:ln>
                <a:noFill/>
              </a:ln>
              <a:solidFill>
                <a:prstClr val="black"/>
              </a:solidFill>
              <a:ea typeface="Open Sans Light"/>
              <a:cs typeface="Open Sans Light"/>
            </a:endParaRPr>
          </a:p>
        </p:txBody>
      </p:sp>
      <p:sp>
        <p:nvSpPr>
          <p:cNvPr id="8" name="Прямоугольник 6"/>
          <p:cNvSpPr/>
          <p:nvPr/>
        </p:nvSpPr>
        <p:spPr bwMode="auto">
          <a:xfrm>
            <a:off x="3848669" y="1647369"/>
            <a:ext cx="7177616" cy="692497"/>
          </a:xfrm>
          <a:prstGeom prst="rect">
            <a:avLst/>
          </a:prstGeom>
        </p:spPr>
        <p:txBody>
          <a:bodyPr wrap="square" lIns="45719" tIns="22860" rIns="45719" bIns="22860">
            <a:spAutoFit/>
          </a:bodyPr>
          <a:lstStyle/>
          <a:p>
            <a:pPr>
              <a:defRPr/>
            </a:pPr>
            <a:r>
              <a:rPr lang="ru-RU" sz="1400" b="1">
                <a:solidFill>
                  <a:srgbClr val="003399"/>
                </a:solidFill>
                <a:ea typeface="Open Sans Light"/>
                <a:cs typeface="Open Sans Light"/>
              </a:rPr>
              <a:t>Веселые каракули. Рисуем двумя руками. 10 многоразовых карточек в папке. </a:t>
            </a:r>
          </a:p>
          <a:p>
            <a:pPr>
              <a:defRPr/>
            </a:pPr>
            <a:endParaRPr lang="ru-RU" sz="1400" b="1">
              <a:solidFill>
                <a:srgbClr val="003399"/>
              </a:solidFill>
              <a:ea typeface="Open Sans Light"/>
              <a:cs typeface="Open Sans Light"/>
            </a:endParaRPr>
          </a:p>
          <a:p>
            <a:pPr>
              <a:defRPr/>
            </a:pPr>
            <a:r>
              <a:rPr lang="ru-RU" sz="1400" b="1">
                <a:solidFill>
                  <a:srgbClr val="003399"/>
                </a:solidFill>
                <a:ea typeface="Open Sans Light"/>
                <a:cs typeface="Open Sans Light"/>
              </a:rPr>
              <a:t>Редактор-составитель Екатерина Баканова</a:t>
            </a:r>
            <a:endParaRPr/>
          </a:p>
        </p:txBody>
      </p:sp>
      <p:sp>
        <p:nvSpPr>
          <p:cNvPr id="9" name="Прямоугольник 5"/>
          <p:cNvSpPr/>
          <p:nvPr/>
        </p:nvSpPr>
        <p:spPr bwMode="auto">
          <a:xfrm>
            <a:off x="3848669" y="2592320"/>
            <a:ext cx="7606269" cy="4016484"/>
          </a:xfrm>
          <a:prstGeom prst="rect">
            <a:avLst/>
          </a:prstGeom>
        </p:spPr>
        <p:txBody>
          <a:bodyPr wrap="square">
            <a:spAutoFit/>
          </a:bodyPr>
          <a:lstStyle/>
          <a:p>
            <a:pPr>
              <a:spcBef>
                <a:spcPts val="600"/>
              </a:spcBef>
              <a:spcAft>
                <a:spcPts val="300"/>
              </a:spcAft>
              <a:buClr>
                <a:srgbClr val="0070C0"/>
              </a:buClr>
              <a:buSzPct val="66000"/>
              <a:defRPr/>
            </a:pPr>
            <a:r>
              <a:rPr lang="ru-RU" sz="1400">
                <a:ea typeface="Open Sans Light"/>
                <a:cs typeface="Open Sans Light"/>
              </a:rPr>
              <a:t>Удобная папка с 10 многоразовыми карточками, на которых можно рисовать и стирать. Лицевая сторона–задание для ребёнка с подсказками и вариантами. Ребёнок может не выбирать из предложенного, а выбрать свой собственный путь. На обороте карточки–подробные пошаговые рекомендации для родителей и дополнительные материалы - короткие тематические стихотворения, песенки, потешки. </a:t>
            </a:r>
            <a:endParaRPr/>
          </a:p>
          <a:p>
            <a:pPr marL="285750" indent="-285750">
              <a:spcBef>
                <a:spcPts val="600"/>
              </a:spcBef>
              <a:spcAft>
                <a:spcPts val="300"/>
              </a:spcAft>
              <a:buClr>
                <a:srgbClr val="0070C0"/>
              </a:buClr>
              <a:buSzPct val="66000"/>
              <a:buFont typeface="Arial"/>
              <a:buChar char="•"/>
              <a:defRPr/>
            </a:pPr>
            <a:r>
              <a:rPr lang="ru-RU" sz="1400">
                <a:ea typeface="Open Sans Light"/>
                <a:cs typeface="Open Sans Light"/>
              </a:rPr>
              <a:t>В одном комплекте–пальчиковое рисование и рисование двумя руками. Уникальная возможность тренировать оба полушария и межполушарные связи.</a:t>
            </a:r>
            <a:endParaRPr/>
          </a:p>
          <a:p>
            <a:pPr marL="285750" indent="-285750">
              <a:spcBef>
                <a:spcPts val="600"/>
              </a:spcBef>
              <a:spcAft>
                <a:spcPts val="300"/>
              </a:spcAft>
              <a:buClr>
                <a:srgbClr val="0070C0"/>
              </a:buClr>
              <a:buSzPct val="66000"/>
              <a:buFont typeface="Arial"/>
              <a:buChar char="•"/>
              <a:defRPr/>
            </a:pPr>
            <a:r>
              <a:rPr lang="ru-RU" sz="1400">
                <a:ea typeface="Open Sans Light"/>
                <a:cs typeface="Open Sans Light"/>
              </a:rPr>
              <a:t>Карточки с матовым многоразовым покрытием: рисуй и стирай! </a:t>
            </a:r>
            <a:endParaRPr/>
          </a:p>
          <a:p>
            <a:pPr marL="285750" indent="-285750">
              <a:spcBef>
                <a:spcPts val="600"/>
              </a:spcBef>
              <a:spcAft>
                <a:spcPts val="300"/>
              </a:spcAft>
              <a:buClr>
                <a:srgbClr val="0070C0"/>
              </a:buClr>
              <a:buSzPct val="66000"/>
              <a:buFont typeface="Arial"/>
              <a:buChar char="•"/>
              <a:defRPr/>
            </a:pPr>
            <a:r>
              <a:rPr lang="ru-RU" sz="1400">
                <a:ea typeface="Open Sans Light"/>
                <a:cs typeface="Open Sans Light"/>
              </a:rPr>
              <a:t>РАННЕЕ РАЗВИТИЕ пространственной координации, творческих способностей, навыков общения, фантазии, интуиции, логики, речи.</a:t>
            </a:r>
            <a:endParaRPr/>
          </a:p>
          <a:p>
            <a:pPr marL="285750" indent="-285750">
              <a:spcBef>
                <a:spcPts val="600"/>
              </a:spcBef>
              <a:spcAft>
                <a:spcPts val="300"/>
              </a:spcAft>
              <a:buClr>
                <a:srgbClr val="0070C0"/>
              </a:buClr>
              <a:buSzPct val="66000"/>
              <a:buFont typeface="Arial"/>
              <a:buChar char="•"/>
              <a:defRPr/>
            </a:pPr>
            <a:r>
              <a:rPr lang="ru-RU" sz="1400">
                <a:ea typeface="Open Sans Light"/>
                <a:cs typeface="Open Sans Light"/>
              </a:rPr>
              <a:t>Занятие не более 5–10 минут. Понятная инструкция внутри.</a:t>
            </a:r>
          </a:p>
          <a:p>
            <a:pPr>
              <a:spcBef>
                <a:spcPts val="600"/>
              </a:spcBef>
              <a:spcAft>
                <a:spcPts val="300"/>
              </a:spcAft>
              <a:buClr>
                <a:srgbClr val="0070C0"/>
              </a:buClr>
              <a:buSzPct val="66000"/>
              <a:defRPr/>
            </a:pPr>
            <a:r>
              <a:rPr lang="ru-RU" sz="1400">
                <a:ea typeface="Open Sans Light"/>
                <a:cs typeface="Open Sans Light"/>
              </a:rPr>
              <a:t>Пальчиковое рисование снимает напряжение, отлично развивает мелкую моторику, стимулирует память, позволяет увереннее владеть телом, улучшает понимание пространства и цвета.</a:t>
            </a:r>
            <a:endParaRPr/>
          </a:p>
          <a:p>
            <a:pPr>
              <a:spcBef>
                <a:spcPts val="600"/>
              </a:spcBef>
              <a:spcAft>
                <a:spcPts val="300"/>
              </a:spcAft>
              <a:buClr>
                <a:srgbClr val="0070C0"/>
              </a:buClr>
              <a:buSzPct val="66000"/>
              <a:defRPr/>
            </a:pPr>
            <a:r>
              <a:rPr lang="ru-RU" sz="1400">
                <a:ea typeface="Open Sans Light"/>
                <a:cs typeface="Open Sans Light"/>
              </a:rPr>
              <a:t>Рисовать на карточках можно фломастерами на водной основе и гуашевыми красками, а также специальными красками для пальчикового рисования.</a:t>
            </a:r>
          </a:p>
        </p:txBody>
      </p:sp>
      <p:pic>
        <p:nvPicPr>
          <p:cNvPr id="10" name="Рисунок 14"/>
          <p:cNvPicPr/>
          <p:nvPr/>
        </p:nvPicPr>
        <p:blipFill>
          <a:blip r:embed="rId5"/>
          <a:stretch/>
        </p:blipFill>
        <p:spPr bwMode="auto">
          <a:xfrm>
            <a:off x="554411" y="1726670"/>
            <a:ext cx="2427328" cy="3358093"/>
          </a:xfrm>
          <a:prstGeom prst="rect">
            <a:avLst/>
          </a:prstGeom>
          <a:effectLst>
            <a:outerShdw blurRad="177800" dist="38100" dir="2700000" algn="tl" rotWithShape="0">
              <a:prstClr val="black">
                <a:alpha val="40000"/>
              </a:prstClr>
            </a:outerShdw>
          </a:effectLst>
        </p:spPr>
      </p:pic>
      <p:sp>
        <p:nvSpPr>
          <p:cNvPr id="11" name="Номер слайда 1"/>
          <p:cNvSpPr>
            <a:spLocks noGrp="1"/>
          </p:cNvSpPr>
          <p:nvPr>
            <p:ph type="sldNum" sz="quarter" idx="12"/>
          </p:nvPr>
        </p:nvSpPr>
        <p:spPr bwMode="auto"/>
        <p:txBody>
          <a:bodyPr/>
          <a:lstStyle/>
          <a:p>
            <a:pPr>
              <a:defRPr/>
            </a:pPr>
            <a:fld id="{0E138DCF-8897-47D9-AE1B-A711B24EDBFC}" type="slidenum">
              <a:rPr lang="ru-RU"/>
              <a:t>14</a:t>
            </a:fld>
            <a:endParaRPr lang="ru-RU"/>
          </a:p>
        </p:txBody>
      </p:sp>
      <p:sp>
        <p:nvSpPr>
          <p:cNvPr id="12" name="Овал 10"/>
          <p:cNvSpPr/>
          <p:nvPr/>
        </p:nvSpPr>
        <p:spPr bwMode="auto">
          <a:xfrm>
            <a:off x="11023207" y="235197"/>
            <a:ext cx="876692" cy="87669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lnSpc>
                <a:spcPct val="80000"/>
              </a:lnSpc>
              <a:defRPr/>
            </a:pPr>
            <a:r>
              <a:rPr lang="ru-RU" sz="2000" b="1"/>
              <a:t>1,5+</a:t>
            </a:r>
          </a:p>
        </p:txBody>
      </p:sp>
      <p:grpSp>
        <p:nvGrpSpPr>
          <p:cNvPr id="13" name="Группа 12"/>
          <p:cNvGrpSpPr/>
          <p:nvPr/>
        </p:nvGrpSpPr>
        <p:grpSpPr bwMode="auto">
          <a:xfrm>
            <a:off x="1507116" y="1450783"/>
            <a:ext cx="2018129" cy="512415"/>
            <a:chOff x="2375851" y="1939839"/>
            <a:chExt cx="2018129" cy="512415"/>
          </a:xfrm>
        </p:grpSpPr>
        <p:pic>
          <p:nvPicPr>
            <p:cNvPr id="14" name="Рисунок 13"/>
            <p:cNvPicPr>
              <a:picLocks noChangeAspect="1"/>
            </p:cNvPicPr>
            <p:nvPr/>
          </p:nvPicPr>
          <p:blipFill>
            <a:blip r:embed="rId6"/>
            <a:stretch/>
          </p:blipFill>
          <p:spPr bwMode="auto">
            <a:xfrm>
              <a:off x="2375851" y="1939839"/>
              <a:ext cx="1631571" cy="512415"/>
            </a:xfrm>
            <a:prstGeom prst="rect">
              <a:avLst/>
            </a:prstGeom>
          </p:spPr>
        </p:pic>
        <p:sp>
          <p:nvSpPr>
            <p:cNvPr id="15" name="TextBox 15"/>
            <p:cNvSpPr>
              <a:spLocks/>
            </p:cNvSpPr>
            <p:nvPr/>
          </p:nvSpPr>
          <p:spPr bwMode="auto">
            <a:xfrm>
              <a:off x="2543666" y="1957675"/>
              <a:ext cx="1850314" cy="307777"/>
            </a:xfrm>
            <a:prstGeom prst="rect">
              <a:avLst/>
            </a:prstGeom>
            <a:noFill/>
          </p:spPr>
          <p:txBody>
            <a:bodyPr wrap="square" rtlCol="0">
              <a:spAutoFit/>
            </a:bodyPr>
            <a:lstStyle/>
            <a:p>
              <a:pPr>
                <a:defRPr/>
              </a:pPr>
              <a:r>
                <a:rPr lang="ru-RU" sz="1400" b="1">
                  <a:solidFill>
                    <a:schemeClr val="bg1"/>
                  </a:solidFill>
                  <a:cs typeface="Times New Roman"/>
                </a:rPr>
                <a:t>Новинка августа</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1266" name="oleObj" r:id="rId3" imgW="0" imgH="0" progId="TCLayout.ActiveDocument.1">
                  <p:embed/>
                </p:oleObj>
              </mc:Choice>
              <mc:Fallback>
                <p:oleObj name="oleObj" r:id="rId3" imgW="0" imgH="0" progId="TCLayout.ActiveDocument.1">
                  <p:embed/>
                  <p:pic>
                    <p:nvPicPr>
                      <p:cNvPr id="4" name=""/>
                      <p:cNvPicPr/>
                      <p:nvPr/>
                    </p:nvPicPr>
                    <p:blipFill>
                      <a:blip r:embed="rId4"/>
                      <a:stretch/>
                    </p:blipFill>
                    <p:spPr bwMode="auto">
                      <a:xfrm>
                        <a:off x="1587" y="1587"/>
                        <a:ext cx="1587" cy="1587"/>
                      </a:xfrm>
                      <a:prstGeom prst="rect">
                        <a:avLst/>
                      </a:prstGeom>
                    </p:spPr>
                  </p:pic>
                </p:oleObj>
              </mc:Fallback>
            </mc:AlternateContent>
          </a:graphicData>
        </a:graphic>
      </p:graphicFrame>
      <p:cxnSp>
        <p:nvCxnSpPr>
          <p:cNvPr id="5" name="Прямая соединительная линия 2"/>
          <p:cNvCxnSpPr>
            <a:cxnSpLocks/>
          </p:cNvCxnSpPr>
          <p:nvPr/>
        </p:nvCxnSpPr>
        <p:spPr bwMode="auto">
          <a:xfrm>
            <a:off x="0" y="1364343"/>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6" name="TextBox 11"/>
          <p:cNvSpPr>
            <a:spLocks/>
          </p:cNvSpPr>
          <p:nvPr/>
        </p:nvSpPr>
        <p:spPr bwMode="auto">
          <a:xfrm>
            <a:off x="685368" y="5636884"/>
            <a:ext cx="2301286" cy="6261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35718" tIns="35718" rIns="35718" bIns="35718" numCol="1" spcCol="38100" rtlCol="0" anchor="ctr">
            <a:spAutoFit/>
          </a:bodyPr>
          <a:lstStyle>
            <a:defPPr>
              <a:defRPr lang="ru-RU"/>
            </a:defPPr>
            <a:lvl1pPr>
              <a:defRPr sz="1200" b="1">
                <a:latin typeface="Open Sans Light"/>
                <a:ea typeface="Open Sans Light"/>
                <a:cs typeface="Open Sans Light"/>
              </a:defRPr>
            </a:lvl1pPr>
          </a:lstStyle>
          <a:p>
            <a:pPr lvl="0">
              <a:defRPr/>
            </a:pPr>
            <a:r>
              <a:rPr lang="ru-RU">
                <a:solidFill>
                  <a:prstClr val="black"/>
                </a:solidFill>
                <a:latin typeface="+mn-lt"/>
              </a:rPr>
              <a:t>Код: </a:t>
            </a:r>
            <a:r>
              <a:rPr lang="en-US" b="0">
                <a:latin typeface="+mn-lt"/>
              </a:rPr>
              <a:t>311-0718-01</a:t>
            </a:r>
            <a:endParaRPr lang="ru-RU" b="0">
              <a:latin typeface="+mn-lt"/>
            </a:endParaRPr>
          </a:p>
          <a:p>
            <a:pPr lvl="0">
              <a:defRPr/>
            </a:pPr>
            <a:r>
              <a:rPr lang="ru-RU" b="1" i="0" u="none" strike="noStrike" cap="none" spc="0">
                <a:ln>
                  <a:noFill/>
                </a:ln>
                <a:solidFill>
                  <a:prstClr val="black"/>
                </a:solidFill>
                <a:latin typeface="+mn-lt"/>
              </a:rPr>
              <a:t>Параметры: </a:t>
            </a:r>
            <a:r>
              <a:rPr lang="ru-RU" b="0">
                <a:latin typeface="+mn-lt"/>
              </a:rPr>
              <a:t>220*290 мм</a:t>
            </a:r>
            <a:r>
              <a:rPr lang="ru-RU" b="0" i="0" u="none" strike="noStrike" cap="none" spc="0">
                <a:ln>
                  <a:noFill/>
                </a:ln>
                <a:solidFill>
                  <a:prstClr val="black"/>
                </a:solidFill>
                <a:latin typeface="+mn-lt"/>
              </a:rPr>
              <a:t>, 80</a:t>
            </a:r>
            <a:r>
              <a:rPr lang="en-US" b="0" i="0" u="none" strike="noStrike" cap="none" spc="0">
                <a:ln>
                  <a:noFill/>
                </a:ln>
                <a:solidFill>
                  <a:prstClr val="black"/>
                </a:solidFill>
                <a:latin typeface="+mn-lt"/>
              </a:rPr>
              <a:t> </a:t>
            </a:r>
            <a:r>
              <a:rPr lang="ru-RU" b="0" i="0" u="none" strike="noStrike" cap="none" spc="0">
                <a:ln>
                  <a:noFill/>
                </a:ln>
                <a:solidFill>
                  <a:prstClr val="black"/>
                </a:solidFill>
                <a:latin typeface="+mn-lt"/>
              </a:rPr>
              <a:t>стр., </a:t>
            </a:r>
            <a:r>
              <a:rPr lang="ru-RU" b="0">
                <a:solidFill>
                  <a:prstClr val="black"/>
                </a:solidFill>
                <a:latin typeface="+mn-lt"/>
              </a:rPr>
              <a:t>4</a:t>
            </a:r>
            <a:r>
              <a:rPr lang="ru-RU" b="0" i="0" u="none" strike="noStrike" cap="none" spc="0">
                <a:ln>
                  <a:noFill/>
                </a:ln>
                <a:solidFill>
                  <a:prstClr val="black"/>
                </a:solidFill>
                <a:latin typeface="+mn-lt"/>
              </a:rPr>
              <a:t> краски</a:t>
            </a:r>
          </a:p>
        </p:txBody>
      </p:sp>
      <p:sp>
        <p:nvSpPr>
          <p:cNvPr id="7" name="Прямоугольник 12"/>
          <p:cNvSpPr/>
          <p:nvPr/>
        </p:nvSpPr>
        <p:spPr bwMode="auto">
          <a:xfrm>
            <a:off x="4779448" y="2276639"/>
            <a:ext cx="6791866" cy="3870290"/>
          </a:xfrm>
          <a:prstGeom prst="rect">
            <a:avLst/>
          </a:prstGeom>
        </p:spPr>
        <p:txBody>
          <a:bodyPr wrap="square" lIns="45719" tIns="22860" rIns="45719" bIns="22860">
            <a:spAutoFit/>
          </a:bodyPr>
          <a:lstStyle/>
          <a:p>
            <a:pPr marL="285750" indent="-285750">
              <a:spcBef>
                <a:spcPts val="600"/>
              </a:spcBef>
              <a:spcAft>
                <a:spcPts val="300"/>
              </a:spcAft>
              <a:buClr>
                <a:srgbClr val="0070C0"/>
              </a:buClr>
              <a:buFont typeface="Wingdings"/>
              <a:buChar char="ü"/>
              <a:defRPr/>
            </a:pPr>
            <a:r>
              <a:rPr lang="ru-RU" sz="1400"/>
              <a:t>Долгожданная новинка! Новое дополненное издание горячо любимой «Забавной считалочки»!</a:t>
            </a:r>
            <a:endParaRPr/>
          </a:p>
          <a:p>
            <a:pPr marL="285750" indent="-285750">
              <a:spcBef>
                <a:spcPts val="600"/>
              </a:spcBef>
              <a:spcAft>
                <a:spcPts val="300"/>
              </a:spcAft>
              <a:buClr>
                <a:srgbClr val="0070C0"/>
              </a:buClr>
              <a:buFont typeface="Wingdings"/>
              <a:buChar char="ü"/>
              <a:defRPr/>
            </a:pPr>
            <a:r>
              <a:rPr lang="ru-RU" sz="1400"/>
              <a:t>Какие сюрпризы ждут читателей?</a:t>
            </a:r>
            <a:endParaRPr/>
          </a:p>
          <a:p>
            <a:pPr marL="285750" indent="-285750">
              <a:spcBef>
                <a:spcPts val="600"/>
              </a:spcBef>
              <a:spcAft>
                <a:spcPts val="300"/>
              </a:spcAft>
              <a:buClr>
                <a:srgbClr val="0070C0"/>
              </a:buClr>
              <a:buFont typeface="Wingdings"/>
              <a:buChar char="ü"/>
              <a:defRPr/>
            </a:pPr>
            <a:r>
              <a:rPr lang="ru-RU" sz="1400"/>
              <a:t>Теперь это не тетрадка, а настоящая 80-страничная книга в глянцевом переплёте. Она будет долго радовать маленьких читателей.</a:t>
            </a:r>
            <a:endParaRPr/>
          </a:p>
          <a:p>
            <a:pPr marL="285750" indent="-285750">
              <a:spcBef>
                <a:spcPts val="600"/>
              </a:spcBef>
              <a:spcAft>
                <a:spcPts val="300"/>
              </a:spcAft>
              <a:buClr>
                <a:srgbClr val="0070C0"/>
              </a:buClr>
              <a:buFont typeface="Wingdings"/>
              <a:buChar char="ü"/>
              <a:defRPr/>
            </a:pPr>
            <a:r>
              <a:rPr lang="ru-RU" sz="1400"/>
              <a:t>После каждого виммельбуха появились интересные задания на развитие речи, мышления, воображения, памяти и зоркости глаз. </a:t>
            </a:r>
            <a:endParaRPr/>
          </a:p>
          <a:p>
            <a:pPr marL="285750" indent="-285750">
              <a:spcBef>
                <a:spcPts val="600"/>
              </a:spcBef>
              <a:spcAft>
                <a:spcPts val="300"/>
              </a:spcAft>
              <a:buClr>
                <a:srgbClr val="0070C0"/>
              </a:buClr>
              <a:buFont typeface="Wingdings"/>
              <a:buChar char="ü"/>
              <a:defRPr/>
            </a:pPr>
            <a:r>
              <a:rPr lang="ru-RU" sz="1400"/>
              <a:t>К уже знакомым героям Таше и Тёме присоединилась целая компания малышей из детского сада. </a:t>
            </a:r>
            <a:endParaRPr/>
          </a:p>
          <a:p>
            <a:pPr marL="285750" indent="-285750">
              <a:spcBef>
                <a:spcPts val="600"/>
              </a:spcBef>
              <a:spcAft>
                <a:spcPts val="300"/>
              </a:spcAft>
              <a:buClr>
                <a:srgbClr val="0070C0"/>
              </a:buClr>
              <a:buFont typeface="Wingdings"/>
              <a:buChar char="ü"/>
              <a:defRPr/>
            </a:pPr>
            <a:r>
              <a:rPr lang="ru-RU" sz="1400"/>
              <a:t>Это 9 новых виммельбухов, которые так интересно разглядывать, находить спрятанные предметы, отвечать на вопросы по картинкам и придумывать свои истории.</a:t>
            </a:r>
            <a:endParaRPr/>
          </a:p>
          <a:p>
            <a:pPr>
              <a:spcBef>
                <a:spcPts val="600"/>
              </a:spcBef>
              <a:spcAft>
                <a:spcPts val="300"/>
              </a:spcAft>
              <a:buClr>
                <a:srgbClr val="0070C0"/>
              </a:buClr>
              <a:defRPr/>
            </a:pPr>
            <a:endParaRPr lang="ru-RU" sz="1400"/>
          </a:p>
          <a:p>
            <a:pPr marL="285750" indent="-285750">
              <a:spcBef>
                <a:spcPts val="600"/>
              </a:spcBef>
              <a:spcAft>
                <a:spcPts val="300"/>
              </a:spcAft>
              <a:buClr>
                <a:srgbClr val="0070C0"/>
              </a:buClr>
              <a:buFont typeface="Wingdings"/>
              <a:buChar char="ü"/>
              <a:defRPr/>
            </a:pPr>
            <a:endParaRPr lang="ru-RU" sz="1400"/>
          </a:p>
        </p:txBody>
      </p:sp>
      <p:sp>
        <p:nvSpPr>
          <p:cNvPr id="8" name="TextBox 9"/>
          <p:cNvSpPr>
            <a:spLocks/>
          </p:cNvSpPr>
          <p:nvPr/>
        </p:nvSpPr>
        <p:spPr bwMode="auto">
          <a:xfrm>
            <a:off x="458540" y="512568"/>
            <a:ext cx="11322947" cy="403828"/>
          </a:xfrm>
          <a:prstGeom prst="rect">
            <a:avLst/>
          </a:prstGeom>
          <a:noFill/>
        </p:spPr>
        <p:txBody>
          <a:bodyPr wrap="square" lIns="0" tIns="0" rIns="0" bIns="0" rtlCol="0">
            <a:spAutoFit/>
          </a:bodyPr>
          <a:lstStyle>
            <a:defPPr>
              <a:defRPr lang="ru-RU"/>
            </a:defPPr>
            <a:lvl1pPr>
              <a:lnSpc>
                <a:spcPct val="95000"/>
              </a:lnSpc>
              <a:defRPr sz="3200" b="1" spc="-40">
                <a:gradFill>
                  <a:gsLst>
                    <a:gs pos="0">
                      <a:srgbClr val="2D2B8D"/>
                    </a:gs>
                    <a:gs pos="88000">
                      <a:srgbClr val="00B0F0"/>
                    </a:gs>
                  </a:gsLst>
                  <a:lin ang="2400000" scaled="0"/>
                </a:gradFill>
                <a:ea typeface="Open Sans"/>
                <a:cs typeface="Open Sans"/>
              </a:defRPr>
            </a:lvl1pPr>
          </a:lstStyle>
          <a:p>
            <a:pPr>
              <a:lnSpc>
                <a:spcPct val="80000"/>
              </a:lnSpc>
              <a:defRPr/>
            </a:pPr>
            <a:r>
              <a:rPr lang="ru-RU">
                <a:latin typeface="Calibri"/>
                <a:ea typeface="Calibri"/>
                <a:cs typeface="Times New Roman"/>
              </a:rPr>
              <a:t>Супер Считалочка</a:t>
            </a:r>
            <a:endParaRPr lang="ru-RU"/>
          </a:p>
        </p:txBody>
      </p:sp>
      <p:sp>
        <p:nvSpPr>
          <p:cNvPr id="9" name="Прямоугольник 13"/>
          <p:cNvSpPr/>
          <p:nvPr/>
        </p:nvSpPr>
        <p:spPr bwMode="auto">
          <a:xfrm>
            <a:off x="4779448" y="1519059"/>
            <a:ext cx="6100219" cy="692497"/>
          </a:xfrm>
          <a:prstGeom prst="rect">
            <a:avLst/>
          </a:prstGeom>
        </p:spPr>
        <p:txBody>
          <a:bodyPr wrap="square" lIns="45719" tIns="22860" rIns="45719" bIns="22860">
            <a:spAutoFit/>
          </a:bodyPr>
          <a:lstStyle/>
          <a:p>
            <a:pPr lvl="0">
              <a:defRPr/>
            </a:pPr>
            <a:r>
              <a:rPr lang="ru-RU" sz="1400" b="1">
                <a:solidFill>
                  <a:srgbClr val="003399"/>
                </a:solidFill>
                <a:ea typeface="Open Sans Light"/>
                <a:cs typeface="Open Sans Light"/>
              </a:rPr>
              <a:t>Супер Считалочка.  18 виммельбухов и 100 новых заданий! Ищи и находи, думай и решай! 5+</a:t>
            </a:r>
            <a:endParaRPr/>
          </a:p>
          <a:p>
            <a:pPr lvl="0">
              <a:defRPr/>
            </a:pPr>
            <a:r>
              <a:rPr lang="ru-RU" sz="1400" b="1">
                <a:solidFill>
                  <a:srgbClr val="003399"/>
                </a:solidFill>
                <a:ea typeface="Open Sans Light"/>
                <a:cs typeface="Open Sans Light"/>
              </a:rPr>
              <a:t>Елена Запесочная, Татьяна Саввушкина</a:t>
            </a:r>
          </a:p>
        </p:txBody>
      </p:sp>
      <p:sp>
        <p:nvSpPr>
          <p:cNvPr id="10" name="Rectangle 7"/>
          <p:cNvSpPr>
            <a:spLocks noChangeArrowheads="1"/>
          </p:cNvSpPr>
          <p:nvPr/>
        </p:nvSpPr>
        <p:spPr bwMode="auto">
          <a:xfrm>
            <a:off x="2294141" y="380821"/>
            <a:ext cx="12192000" cy="457200"/>
          </a:xfrm>
          <a:prstGeom prst="rect">
            <a:avLst/>
          </a:prstGeom>
          <a:noFill/>
          <a:ln>
            <a:noFill/>
          </a:ln>
        </p:spPr>
        <p:txBody>
          <a:bodyPr vert="horz" wrap="none" lIns="91440" tIns="45720" rIns="91440" bIns="45720" numCol="1" anchor="ctr" anchorCtr="0" compatLnSpc="1">
            <a:prstTxWarp prst="textNoShape">
              <a:avLst/>
            </a:prstTxWarp>
            <a:spAutoFit/>
          </a:bodyPr>
          <a:lstStyle/>
          <a:p>
            <a:pPr>
              <a:defRPr/>
            </a:pPr>
            <a:endParaRPr lang="ru-RU"/>
          </a:p>
        </p:txBody>
      </p:sp>
      <p:pic>
        <p:nvPicPr>
          <p:cNvPr id="11" name="Рисунок 17"/>
          <p:cNvPicPr/>
          <p:nvPr/>
        </p:nvPicPr>
        <p:blipFill>
          <a:blip r:embed="rId5"/>
          <a:stretch/>
        </p:blipFill>
        <p:spPr bwMode="auto">
          <a:xfrm>
            <a:off x="6389687" y="5384799"/>
            <a:ext cx="1450446" cy="1347979"/>
          </a:xfrm>
          <a:prstGeom prst="rect">
            <a:avLst/>
          </a:prstGeom>
        </p:spPr>
      </p:pic>
      <p:pic>
        <p:nvPicPr>
          <p:cNvPr id="12" name="Рисунок 18"/>
          <p:cNvPicPr/>
          <p:nvPr/>
        </p:nvPicPr>
        <p:blipFill>
          <a:blip r:embed="rId6"/>
          <a:stretch/>
        </p:blipFill>
        <p:spPr bwMode="auto">
          <a:xfrm>
            <a:off x="695325" y="1592263"/>
            <a:ext cx="2799820" cy="3575951"/>
          </a:xfrm>
          <a:prstGeom prst="rect">
            <a:avLst/>
          </a:prstGeom>
          <a:effectLst>
            <a:outerShdw blurRad="177800" dist="38100" dir="2700000" algn="tl" rotWithShape="0">
              <a:prstClr val="black">
                <a:alpha val="40000"/>
              </a:prstClr>
            </a:outerShdw>
          </a:effectLst>
        </p:spPr>
      </p:pic>
      <p:sp>
        <p:nvSpPr>
          <p:cNvPr id="13" name="Номер слайда 5"/>
          <p:cNvSpPr>
            <a:spLocks noGrp="1"/>
          </p:cNvSpPr>
          <p:nvPr>
            <p:ph type="sldNum" sz="quarter" idx="12"/>
          </p:nvPr>
        </p:nvSpPr>
        <p:spPr bwMode="auto"/>
        <p:txBody>
          <a:bodyPr/>
          <a:lstStyle/>
          <a:p>
            <a:pPr>
              <a:defRPr/>
            </a:pPr>
            <a:fld id="{0E138DCF-8897-47D9-AE1B-A711B24EDBFC}" type="slidenum">
              <a:rPr lang="ru-RU"/>
              <a:t>15</a:t>
            </a:fld>
            <a:endParaRPr lang="ru-RU"/>
          </a:p>
        </p:txBody>
      </p:sp>
      <p:sp>
        <p:nvSpPr>
          <p:cNvPr id="14" name="Овал 14"/>
          <p:cNvSpPr/>
          <p:nvPr/>
        </p:nvSpPr>
        <p:spPr bwMode="auto">
          <a:xfrm>
            <a:off x="11023207" y="235197"/>
            <a:ext cx="876692" cy="87669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lang="ru-RU" sz="2000" b="1"/>
              <a:t>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2290" name="oleObj" r:id="rId3" imgW="0" imgH="0" progId="TCLayout.ActiveDocument.1">
                  <p:embed/>
                </p:oleObj>
              </mc:Choice>
              <mc:Fallback>
                <p:oleObj name="oleObj" r:id="rId3" imgW="0" imgH="0" progId="TCLayout.ActiveDocument.1">
                  <p:embed/>
                  <p:pic>
                    <p:nvPicPr>
                      <p:cNvPr id="4" name=""/>
                      <p:cNvPicPr/>
                      <p:nvPr/>
                    </p:nvPicPr>
                    <p:blipFill>
                      <a:blip r:embed="rId4"/>
                      <a:stretch/>
                    </p:blipFill>
                    <p:spPr bwMode="auto">
                      <a:xfrm>
                        <a:off x="1587" y="1587"/>
                        <a:ext cx="1587" cy="1587"/>
                      </a:xfrm>
                      <a:prstGeom prst="rect">
                        <a:avLst/>
                      </a:prstGeom>
                    </p:spPr>
                  </p:pic>
                </p:oleObj>
              </mc:Fallback>
            </mc:AlternateContent>
          </a:graphicData>
        </a:graphic>
      </p:graphicFrame>
      <p:cxnSp>
        <p:nvCxnSpPr>
          <p:cNvPr id="5" name="Прямая соединительная линия 2"/>
          <p:cNvCxnSpPr>
            <a:cxnSpLocks/>
          </p:cNvCxnSpPr>
          <p:nvPr/>
        </p:nvCxnSpPr>
        <p:spPr bwMode="auto">
          <a:xfrm>
            <a:off x="0" y="1364343"/>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6" name="TextBox 11"/>
          <p:cNvSpPr>
            <a:spLocks/>
          </p:cNvSpPr>
          <p:nvPr/>
        </p:nvSpPr>
        <p:spPr bwMode="auto">
          <a:xfrm>
            <a:off x="695325" y="5690258"/>
            <a:ext cx="2301286" cy="6261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35718" tIns="35718" rIns="35718" bIns="35718" numCol="1" spcCol="38100" rtlCol="0" anchor="ctr">
            <a:spAutoFit/>
          </a:bodyPr>
          <a:lstStyle>
            <a:defPPr>
              <a:defRPr lang="ru-RU"/>
            </a:defPPr>
            <a:lvl1pPr>
              <a:defRPr sz="1200" b="1">
                <a:latin typeface="Open Sans Light"/>
                <a:ea typeface="Open Sans Light"/>
                <a:cs typeface="Open Sans Light"/>
              </a:defRPr>
            </a:lvl1pPr>
          </a:lstStyle>
          <a:p>
            <a:pPr lvl="0">
              <a:defRPr/>
            </a:pPr>
            <a:r>
              <a:rPr lang="ru-RU">
                <a:solidFill>
                  <a:prstClr val="black"/>
                </a:solidFill>
                <a:latin typeface="+mn-lt"/>
              </a:rPr>
              <a:t>Код: </a:t>
            </a:r>
            <a:r>
              <a:rPr lang="en-US" b="0">
                <a:latin typeface="+mn-lt"/>
              </a:rPr>
              <a:t>311-0</a:t>
            </a:r>
            <a:r>
              <a:rPr lang="ru-RU" b="0">
                <a:latin typeface="+mn-lt"/>
              </a:rPr>
              <a:t>575</a:t>
            </a:r>
            <a:r>
              <a:rPr lang="en-US" b="0">
                <a:latin typeface="+mn-lt"/>
              </a:rPr>
              <a:t>-01</a:t>
            </a:r>
            <a:endParaRPr lang="ru-RU" b="0">
              <a:latin typeface="+mn-lt"/>
            </a:endParaRPr>
          </a:p>
          <a:p>
            <a:pPr lvl="0">
              <a:defRPr/>
            </a:pPr>
            <a:r>
              <a:rPr lang="ru-RU" b="1" i="0" u="none" strike="noStrike" cap="none" spc="0">
                <a:ln>
                  <a:noFill/>
                </a:ln>
                <a:solidFill>
                  <a:prstClr val="black"/>
                </a:solidFill>
                <a:latin typeface="+mn-lt"/>
              </a:rPr>
              <a:t>Параметры: </a:t>
            </a:r>
            <a:r>
              <a:rPr lang="ru-RU" b="0">
                <a:latin typeface="+mn-lt"/>
              </a:rPr>
              <a:t>240*240 мм</a:t>
            </a:r>
            <a:r>
              <a:rPr lang="ru-RU" b="0" i="0" u="none" strike="noStrike" cap="none" spc="0">
                <a:ln>
                  <a:noFill/>
                </a:ln>
                <a:solidFill>
                  <a:prstClr val="black"/>
                </a:solidFill>
                <a:latin typeface="+mn-lt"/>
              </a:rPr>
              <a:t>, 48</a:t>
            </a:r>
            <a:r>
              <a:rPr lang="en-US" b="0" i="0" u="none" strike="noStrike" cap="none" spc="0">
                <a:ln>
                  <a:noFill/>
                </a:ln>
                <a:solidFill>
                  <a:prstClr val="black"/>
                </a:solidFill>
                <a:latin typeface="+mn-lt"/>
              </a:rPr>
              <a:t> </a:t>
            </a:r>
            <a:r>
              <a:rPr lang="ru-RU" b="0" i="0" u="none" strike="noStrike" cap="none" spc="0">
                <a:ln>
                  <a:noFill/>
                </a:ln>
                <a:solidFill>
                  <a:prstClr val="black"/>
                </a:solidFill>
                <a:latin typeface="+mn-lt"/>
              </a:rPr>
              <a:t>стр., </a:t>
            </a:r>
            <a:r>
              <a:rPr lang="ru-RU" b="0">
                <a:solidFill>
                  <a:prstClr val="black"/>
                </a:solidFill>
                <a:latin typeface="+mn-lt"/>
              </a:rPr>
              <a:t>4</a:t>
            </a:r>
            <a:r>
              <a:rPr lang="ru-RU" b="0" i="0" u="none" strike="noStrike" cap="none" spc="0">
                <a:ln>
                  <a:noFill/>
                </a:ln>
                <a:solidFill>
                  <a:prstClr val="black"/>
                </a:solidFill>
                <a:latin typeface="+mn-lt"/>
              </a:rPr>
              <a:t> краски</a:t>
            </a:r>
          </a:p>
        </p:txBody>
      </p:sp>
      <p:sp>
        <p:nvSpPr>
          <p:cNvPr id="7" name="Прямоугольник 12"/>
          <p:cNvSpPr/>
          <p:nvPr/>
        </p:nvSpPr>
        <p:spPr bwMode="auto">
          <a:xfrm>
            <a:off x="4798372" y="2446099"/>
            <a:ext cx="6791866" cy="3539430"/>
          </a:xfrm>
          <a:prstGeom prst="rect">
            <a:avLst/>
          </a:prstGeom>
        </p:spPr>
        <p:txBody>
          <a:bodyPr wrap="square" lIns="45719" tIns="22860" rIns="45719" bIns="22860">
            <a:spAutoFit/>
          </a:bodyPr>
          <a:lstStyle/>
          <a:p>
            <a:pPr marL="285750" indent="-285750">
              <a:spcBef>
                <a:spcPts val="600"/>
              </a:spcBef>
              <a:spcAft>
                <a:spcPts val="300"/>
              </a:spcAft>
              <a:buClr>
                <a:srgbClr val="0070C0"/>
              </a:buClr>
              <a:buFont typeface="Wingdings"/>
              <a:buChar char="ü"/>
              <a:defRPr/>
            </a:pPr>
            <a:r>
              <a:rPr lang="ru-RU" sz="1400"/>
              <a:t>Как вести себя МАЛЕНЬКОМУ пешеходу в БОЛЬШОМ городе – ведь вокруг столько машин? О правилах дорожного движения малышам расскажет известная детская поэтесса и писательница Марина Дружинина.  Ребята узнают, зачем нужны светофор и подземный переход, почему нельзя перебегать улицу на красный свет и играть на проезжей части, как обходить троллейбус и трамвай, кто такие инспектор и регулировщик и многое-многое другое.</a:t>
            </a:r>
            <a:endParaRPr/>
          </a:p>
          <a:p>
            <a:pPr marL="285750" indent="-285750">
              <a:spcBef>
                <a:spcPts val="600"/>
              </a:spcBef>
              <a:spcAft>
                <a:spcPts val="300"/>
              </a:spcAft>
              <a:buClr>
                <a:srgbClr val="0070C0"/>
              </a:buClr>
              <a:buFont typeface="Wingdings"/>
              <a:buChar char="ü"/>
              <a:defRPr/>
            </a:pPr>
            <a:r>
              <a:rPr lang="ru-RU" sz="1400"/>
              <a:t>Знакомься с алфавитом!</a:t>
            </a:r>
            <a:endParaRPr/>
          </a:p>
          <a:p>
            <a:pPr marL="285750" indent="-285750">
              <a:spcBef>
                <a:spcPts val="600"/>
              </a:spcBef>
              <a:spcAft>
                <a:spcPts val="300"/>
              </a:spcAft>
              <a:buClr>
                <a:srgbClr val="0070C0"/>
              </a:buClr>
              <a:buFont typeface="Wingdings"/>
              <a:buChar char="ü"/>
              <a:defRPr/>
            </a:pPr>
            <a:r>
              <a:rPr lang="ru-RU" sz="1400"/>
              <a:t>Учи правила дорожного движения!</a:t>
            </a:r>
            <a:endParaRPr/>
          </a:p>
          <a:p>
            <a:pPr marL="285750" indent="-285750">
              <a:spcBef>
                <a:spcPts val="600"/>
              </a:spcBef>
              <a:spcAft>
                <a:spcPts val="300"/>
              </a:spcAft>
              <a:buClr>
                <a:srgbClr val="0070C0"/>
              </a:buClr>
              <a:buFont typeface="Wingdings"/>
              <a:buChar char="ü"/>
              <a:defRPr/>
            </a:pPr>
            <a:r>
              <a:rPr lang="ru-RU" sz="1400"/>
              <a:t>Перелистывай страницы и ищи знакомых героев!</a:t>
            </a:r>
            <a:endParaRPr/>
          </a:p>
          <a:p>
            <a:pPr marL="285750" indent="-285750">
              <a:spcBef>
                <a:spcPts val="600"/>
              </a:spcBef>
              <a:spcAft>
                <a:spcPts val="300"/>
              </a:spcAft>
              <a:buClr>
                <a:srgbClr val="0070C0"/>
              </a:buClr>
              <a:buFont typeface="Wingdings"/>
              <a:buChar char="ü"/>
              <a:defRPr/>
            </a:pPr>
            <a:endParaRPr lang="ru-RU" sz="1400"/>
          </a:p>
          <a:p>
            <a:pPr marL="285750" indent="-285750">
              <a:spcBef>
                <a:spcPts val="600"/>
              </a:spcBef>
              <a:spcAft>
                <a:spcPts val="300"/>
              </a:spcAft>
              <a:buClr>
                <a:srgbClr val="0070C0"/>
              </a:buClr>
              <a:buFont typeface="Wingdings"/>
              <a:buChar char="ü"/>
              <a:defRPr/>
            </a:pPr>
            <a:r>
              <a:rPr lang="ru-RU" sz="1400"/>
              <a:t>МАРИНА ДРУЖИНИНА–автор книг для детей, изданных тиражом более 3 миллионов экземпляров.  </a:t>
            </a:r>
            <a:endParaRPr/>
          </a:p>
          <a:p>
            <a:pPr marL="285750" indent="-285750">
              <a:spcBef>
                <a:spcPts val="600"/>
              </a:spcBef>
              <a:spcAft>
                <a:spcPts val="300"/>
              </a:spcAft>
              <a:buClr>
                <a:srgbClr val="0070C0"/>
              </a:buClr>
              <a:buFont typeface="Wingdings"/>
              <a:buChar char="ü"/>
              <a:defRPr/>
            </a:pPr>
            <a:r>
              <a:rPr lang="ru-RU" sz="1400"/>
              <a:t>Её девиз: «Познание сквозь призму доброты».</a:t>
            </a:r>
          </a:p>
        </p:txBody>
      </p:sp>
      <p:sp>
        <p:nvSpPr>
          <p:cNvPr id="8" name="TextBox 9"/>
          <p:cNvSpPr>
            <a:spLocks/>
          </p:cNvSpPr>
          <p:nvPr/>
        </p:nvSpPr>
        <p:spPr bwMode="auto">
          <a:xfrm>
            <a:off x="458540" y="512568"/>
            <a:ext cx="11322947" cy="403828"/>
          </a:xfrm>
          <a:prstGeom prst="rect">
            <a:avLst/>
          </a:prstGeom>
          <a:noFill/>
        </p:spPr>
        <p:txBody>
          <a:bodyPr wrap="square" lIns="0" tIns="0" rIns="0" bIns="0" rtlCol="0">
            <a:spAutoFit/>
          </a:bodyPr>
          <a:lstStyle>
            <a:defPPr>
              <a:defRPr lang="ru-RU"/>
            </a:defPPr>
            <a:lvl1pPr>
              <a:lnSpc>
                <a:spcPct val="95000"/>
              </a:lnSpc>
              <a:defRPr sz="3200" b="1" spc="-40">
                <a:gradFill>
                  <a:gsLst>
                    <a:gs pos="0">
                      <a:srgbClr val="2D2B8D"/>
                    </a:gs>
                    <a:gs pos="88000">
                      <a:srgbClr val="00B0F0"/>
                    </a:gs>
                  </a:gsLst>
                  <a:lin ang="2400000" scaled="0"/>
                </a:gradFill>
                <a:ea typeface="Open Sans"/>
                <a:cs typeface="Open Sans"/>
              </a:defRPr>
            </a:lvl1pPr>
          </a:lstStyle>
          <a:p>
            <a:pPr>
              <a:lnSpc>
                <a:spcPct val="80000"/>
              </a:lnSpc>
              <a:defRPr/>
            </a:pPr>
            <a:r>
              <a:rPr lang="ru-RU"/>
              <a:t>Дорожная азбука</a:t>
            </a:r>
          </a:p>
        </p:txBody>
      </p:sp>
      <p:sp>
        <p:nvSpPr>
          <p:cNvPr id="9" name="Прямоугольник 13"/>
          <p:cNvSpPr/>
          <p:nvPr/>
        </p:nvSpPr>
        <p:spPr bwMode="auto">
          <a:xfrm>
            <a:off x="4798371" y="1592263"/>
            <a:ext cx="6791866" cy="692497"/>
          </a:xfrm>
          <a:prstGeom prst="rect">
            <a:avLst/>
          </a:prstGeom>
        </p:spPr>
        <p:txBody>
          <a:bodyPr wrap="square" lIns="45719" tIns="22860" rIns="45719" bIns="22860">
            <a:spAutoFit/>
          </a:bodyPr>
          <a:lstStyle/>
          <a:p>
            <a:pPr lvl="0">
              <a:defRPr/>
            </a:pPr>
            <a:r>
              <a:rPr lang="ru-RU" sz="1400" b="1">
                <a:solidFill>
                  <a:srgbClr val="003399"/>
                </a:solidFill>
                <a:ea typeface="Open Sans Light"/>
                <a:cs typeface="Open Sans Light"/>
              </a:rPr>
              <a:t>ДОРОЖНАЯ АЗБУКА. Безопасное поведение на дороге. Стихи, загадки, задания.</a:t>
            </a:r>
            <a:endParaRPr/>
          </a:p>
          <a:p>
            <a:pPr lvl="0">
              <a:defRPr/>
            </a:pPr>
            <a:endParaRPr lang="ru-RU" sz="1400" b="1">
              <a:solidFill>
                <a:srgbClr val="003399"/>
              </a:solidFill>
              <a:ea typeface="Open Sans Light"/>
              <a:cs typeface="Open Sans Light"/>
            </a:endParaRPr>
          </a:p>
          <a:p>
            <a:pPr lvl="0">
              <a:defRPr/>
            </a:pPr>
            <a:r>
              <a:rPr lang="ru-RU" sz="1400" b="1">
                <a:solidFill>
                  <a:srgbClr val="003399"/>
                </a:solidFill>
                <a:ea typeface="Open Sans Light"/>
                <a:cs typeface="Open Sans Light"/>
              </a:rPr>
              <a:t>Марина Дружинина</a:t>
            </a:r>
          </a:p>
        </p:txBody>
      </p:sp>
      <p:pic>
        <p:nvPicPr>
          <p:cNvPr id="10" name="Рисунок 8"/>
          <p:cNvPicPr/>
          <p:nvPr/>
        </p:nvPicPr>
        <p:blipFill>
          <a:blip r:embed="rId5"/>
          <a:stretch/>
        </p:blipFill>
        <p:spPr bwMode="auto">
          <a:xfrm>
            <a:off x="695325" y="1700212"/>
            <a:ext cx="2723949" cy="3524913"/>
          </a:xfrm>
          <a:prstGeom prst="rect">
            <a:avLst/>
          </a:prstGeom>
          <a:effectLst>
            <a:outerShdw blurRad="177800" dist="38100" dir="2700000" algn="tl" rotWithShape="0">
              <a:prstClr val="black">
                <a:alpha val="40000"/>
              </a:prstClr>
            </a:outerShdw>
          </a:effectLst>
        </p:spPr>
      </p:pic>
      <p:sp>
        <p:nvSpPr>
          <p:cNvPr id="11" name="Номер слайда 1"/>
          <p:cNvSpPr>
            <a:spLocks noGrp="1"/>
          </p:cNvSpPr>
          <p:nvPr>
            <p:ph type="sldNum" sz="quarter" idx="12"/>
          </p:nvPr>
        </p:nvSpPr>
        <p:spPr bwMode="auto"/>
        <p:txBody>
          <a:bodyPr/>
          <a:lstStyle/>
          <a:p>
            <a:pPr>
              <a:defRPr/>
            </a:pPr>
            <a:fld id="{0E138DCF-8897-47D9-AE1B-A711B24EDBFC}" type="slidenum">
              <a:rPr lang="ru-RU"/>
              <a:t>16</a:t>
            </a:fld>
            <a:endParaRPr lang="ru-RU"/>
          </a:p>
        </p:txBody>
      </p:sp>
      <p:sp>
        <p:nvSpPr>
          <p:cNvPr id="12" name="Овал 10"/>
          <p:cNvSpPr/>
          <p:nvPr/>
        </p:nvSpPr>
        <p:spPr bwMode="auto">
          <a:xfrm>
            <a:off x="11023207" y="235197"/>
            <a:ext cx="876692" cy="87669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lang="ru-RU" sz="2000" b="1"/>
              <a:t>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466725" y="55958"/>
            <a:ext cx="10515600" cy="1325563"/>
          </a:xfrm>
        </p:spPr>
        <p:txBody>
          <a:bodyPr>
            <a:normAutofit/>
          </a:bodyPr>
          <a:lstStyle/>
          <a:p>
            <a:pPr>
              <a:defRPr/>
            </a:pPr>
            <a:r>
              <a:rPr lang="ru-RU" sz="3200" b="1">
                <a:solidFill>
                  <a:srgbClr val="345DAE"/>
                </a:solidFill>
                <a:latin typeface="+mn-lt"/>
              </a:rPr>
              <a:t>Серия «Всё по порядку! Комфортная программа развития и воспитания ребёнка»</a:t>
            </a:r>
            <a:endParaRPr/>
          </a:p>
        </p:txBody>
      </p:sp>
      <p:sp>
        <p:nvSpPr>
          <p:cNvPr id="5" name="Объект 2"/>
          <p:cNvSpPr>
            <a:spLocks noGrp="1"/>
          </p:cNvSpPr>
          <p:nvPr>
            <p:ph idx="1"/>
          </p:nvPr>
        </p:nvSpPr>
        <p:spPr bwMode="auto">
          <a:xfrm>
            <a:off x="1095374" y="1501445"/>
            <a:ext cx="10563225" cy="4367720"/>
          </a:xfrm>
        </p:spPr>
        <p:txBody>
          <a:bodyPr>
            <a:normAutofit fontScale="25000" lnSpcReduction="20000"/>
          </a:bodyPr>
          <a:lstStyle/>
          <a:p>
            <a:pPr marL="3240000" lvl="7" indent="0">
              <a:lnSpc>
                <a:spcPct val="120000"/>
              </a:lnSpc>
              <a:spcAft>
                <a:spcPts val="600"/>
              </a:spcAft>
              <a:buNone/>
              <a:defRPr/>
            </a:pPr>
            <a:r>
              <a:rPr lang="ru-RU" sz="5600" b="1">
                <a:solidFill>
                  <a:srgbClr val="294790"/>
                </a:solidFill>
              </a:rPr>
              <a:t>ВОТ ТАК КОТ! Тексты-лесенки для первого чтения. 39 коротких историй </a:t>
            </a:r>
          </a:p>
          <a:p>
            <a:pPr marL="3240000" lvl="7" indent="0">
              <a:lnSpc>
                <a:spcPct val="120000"/>
              </a:lnSpc>
              <a:spcAft>
                <a:spcPts val="600"/>
              </a:spcAft>
              <a:buNone/>
              <a:defRPr/>
            </a:pPr>
            <a:r>
              <a:rPr lang="ru-RU" sz="5600" b="1">
                <a:solidFill>
                  <a:srgbClr val="294790"/>
                </a:solidFill>
              </a:rPr>
              <a:t>Мальцева И. В.</a:t>
            </a:r>
            <a:endParaRPr/>
          </a:p>
          <a:p>
            <a:pPr marL="3925800" lvl="7" indent="-685800">
              <a:lnSpc>
                <a:spcPct val="120000"/>
              </a:lnSpc>
              <a:spcAft>
                <a:spcPts val="600"/>
              </a:spcAft>
              <a:buFont typeface="Wingdings"/>
              <a:buChar char="ü"/>
              <a:defRPr/>
            </a:pPr>
            <a:r>
              <a:rPr lang="ru-RU" sz="5600"/>
              <a:t>В этой ПРОСТОЙ и ПОНЯТНОЙ книжке для первого чтения вы найдёте:</a:t>
            </a:r>
            <a:endParaRPr/>
          </a:p>
          <a:p>
            <a:pPr marL="4383000" lvl="8" indent="-685800">
              <a:lnSpc>
                <a:spcPct val="120000"/>
              </a:lnSpc>
              <a:spcAft>
                <a:spcPts val="600"/>
              </a:spcAft>
              <a:defRPr/>
            </a:pPr>
            <a:r>
              <a:rPr lang="ru-RU" sz="5600"/>
              <a:t>КОРОТКИЕ, ЛЁГКИЕ И ПОНЯТНЫЕ ТЕКСТЫ-ЛЕСЕНКИ,</a:t>
            </a:r>
            <a:endParaRPr/>
          </a:p>
          <a:p>
            <a:pPr marL="4383000" lvl="8" indent="-685800">
              <a:lnSpc>
                <a:spcPct val="120000"/>
              </a:lnSpc>
              <a:spcAft>
                <a:spcPts val="600"/>
              </a:spcAft>
              <a:defRPr/>
            </a:pPr>
            <a:r>
              <a:rPr lang="ru-RU" sz="5600"/>
              <a:t>БОЛЬШИЕ, ЯРКИЕ И ВЕСЁЛЫЕ КАРТИНКИ,</a:t>
            </a:r>
          </a:p>
          <a:p>
            <a:pPr marL="4383000" lvl="8" indent="-685800">
              <a:lnSpc>
                <a:spcPct val="120000"/>
              </a:lnSpc>
              <a:spcAft>
                <a:spcPts val="600"/>
              </a:spcAft>
              <a:defRPr/>
            </a:pPr>
            <a:r>
              <a:rPr lang="ru-RU" sz="5600"/>
              <a:t>ВАЖНЫЕ ЗАДАНИЯ ДЛЯ РАЗВИТИЯ ПРАВИЛЬНОЙ РЕЧИ.</a:t>
            </a:r>
          </a:p>
          <a:p>
            <a:pPr marL="3925800" lvl="7" indent="-685800">
              <a:lnSpc>
                <a:spcPct val="120000"/>
              </a:lnSpc>
              <a:spcAft>
                <a:spcPts val="600"/>
              </a:spcAft>
              <a:buFont typeface="Wingdings"/>
              <a:buChar char="ü"/>
              <a:defRPr/>
            </a:pPr>
            <a:r>
              <a:rPr lang="ru-RU" sz="5600"/>
              <a:t>Тексты-лесенки — это тексты с «наращением», когда постепенно увеличивается количество слов и фраз. Они развивают технику и скорость чтения.</a:t>
            </a:r>
            <a:endParaRPr/>
          </a:p>
          <a:p>
            <a:pPr marL="3925800" lvl="7" indent="-685800">
              <a:lnSpc>
                <a:spcPct val="120000"/>
              </a:lnSpc>
              <a:spcAft>
                <a:spcPts val="600"/>
              </a:spcAft>
              <a:buFont typeface="Wingdings"/>
              <a:buChar char="ü"/>
              <a:defRPr/>
            </a:pPr>
            <a:r>
              <a:rPr lang="ru-RU" sz="5600"/>
              <a:t>Уникальные алгоритмы и приёмы развивают важнейший навык смыслового чтения — фундамент всей последующей учебы, залог успешности. </a:t>
            </a:r>
            <a:endParaRPr/>
          </a:p>
          <a:p>
            <a:pPr marL="3240000" lvl="7" indent="0">
              <a:lnSpc>
                <a:spcPct val="120000"/>
              </a:lnSpc>
              <a:spcAft>
                <a:spcPts val="600"/>
              </a:spcAft>
              <a:buNone/>
              <a:defRPr/>
            </a:pPr>
            <a:endParaRPr lang="ru-RU" sz="5600"/>
          </a:p>
          <a:p>
            <a:pPr marL="3240000" lvl="7" indent="0">
              <a:lnSpc>
                <a:spcPct val="120000"/>
              </a:lnSpc>
              <a:spcAft>
                <a:spcPts val="600"/>
              </a:spcAft>
              <a:buNone/>
              <a:defRPr/>
            </a:pPr>
            <a:r>
              <a:rPr lang="ru-RU" sz="5600">
                <a:solidFill>
                  <a:srgbClr val="294790"/>
                </a:solidFill>
              </a:rPr>
              <a:t>Ирина Мальцева – известный педагог-практик, детский психолог, методист, автор более 100 книг и развивающих игр для детей раннего, дошкольного и младшего школьного возраста, а также программ интеллектуального развития.</a:t>
            </a:r>
            <a:endParaRPr/>
          </a:p>
          <a:p>
            <a:pPr>
              <a:spcBef>
                <a:spcPts val="0"/>
              </a:spcBef>
              <a:defRPr/>
            </a:pPr>
            <a:endParaRPr lang="ru-RU" sz="4800"/>
          </a:p>
          <a:p>
            <a:pPr lvl="8">
              <a:spcBef>
                <a:spcPts val="0"/>
              </a:spcBef>
              <a:defRPr/>
            </a:pPr>
            <a:endParaRPr lang="ru-RU" sz="3000"/>
          </a:p>
          <a:p>
            <a:pPr lvl="8">
              <a:spcBef>
                <a:spcPts val="0"/>
              </a:spcBef>
              <a:defRPr/>
            </a:pPr>
            <a:endParaRPr lang="ru-RU" sz="2500"/>
          </a:p>
          <a:p>
            <a:pPr>
              <a:spcBef>
                <a:spcPts val="0"/>
              </a:spcBef>
              <a:defRPr/>
            </a:pPr>
            <a:endParaRPr lang="ru-RU" sz="2500"/>
          </a:p>
          <a:p>
            <a:pPr>
              <a:defRPr/>
            </a:pPr>
            <a:endParaRPr lang="ru-RU" sz="2500"/>
          </a:p>
          <a:p>
            <a:pPr>
              <a:defRPr/>
            </a:pPr>
            <a:endParaRPr lang="ru-RU"/>
          </a:p>
          <a:p>
            <a:pPr marL="0" indent="0">
              <a:spcBef>
                <a:spcPts val="0"/>
              </a:spcBef>
              <a:buNone/>
              <a:defRPr/>
            </a:pPr>
            <a:endParaRPr lang="ru-RU" sz="1100"/>
          </a:p>
          <a:p>
            <a:pPr marL="0" indent="0">
              <a:spcBef>
                <a:spcPts val="0"/>
              </a:spcBef>
              <a:buNone/>
              <a:defRPr/>
            </a:pPr>
            <a:endParaRPr lang="ru-RU" sz="1100"/>
          </a:p>
          <a:p>
            <a:pPr marL="0" indent="0">
              <a:spcBef>
                <a:spcPts val="0"/>
              </a:spcBef>
              <a:buNone/>
              <a:defRPr/>
            </a:pPr>
            <a:endParaRPr lang="ru-RU" sz="1100"/>
          </a:p>
          <a:p>
            <a:pPr>
              <a:spcBef>
                <a:spcPts val="0"/>
              </a:spcBef>
              <a:defRPr/>
            </a:pPr>
            <a:endParaRPr lang="ru-RU" sz="1100"/>
          </a:p>
          <a:p>
            <a:pPr>
              <a:defRPr/>
            </a:pPr>
            <a:endParaRPr lang="ru-RU"/>
          </a:p>
        </p:txBody>
      </p:sp>
      <p:cxnSp>
        <p:nvCxnSpPr>
          <p:cNvPr id="6" name="Прямая соединительная линия 4"/>
          <p:cNvCxnSpPr>
            <a:cxnSpLocks/>
          </p:cNvCxnSpPr>
          <p:nvPr/>
        </p:nvCxnSpPr>
        <p:spPr bwMode="auto">
          <a:xfrm>
            <a:off x="0" y="1311719"/>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bwMode="auto">
          <a:xfrm>
            <a:off x="1073370" y="5106378"/>
            <a:ext cx="2481770" cy="646331"/>
          </a:xfrm>
          <a:prstGeom prst="rect">
            <a:avLst/>
          </a:prstGeom>
        </p:spPr>
        <p:txBody>
          <a:bodyPr wrap="square">
            <a:spAutoFit/>
          </a:bodyPr>
          <a:lstStyle/>
          <a:p>
            <a:pPr>
              <a:defRPr/>
            </a:pPr>
            <a:r>
              <a:rPr lang="ru-RU" sz="1200" b="1"/>
              <a:t>Код</a:t>
            </a:r>
            <a:r>
              <a:rPr lang="ru-RU" sz="1200"/>
              <a:t>: 311-0713-01</a:t>
            </a:r>
            <a:endParaRPr/>
          </a:p>
          <a:p>
            <a:pPr>
              <a:defRPr/>
            </a:pPr>
            <a:r>
              <a:rPr lang="ru-RU" sz="1200" b="1"/>
              <a:t>Параметры</a:t>
            </a:r>
            <a:r>
              <a:rPr lang="ru-RU" sz="1200"/>
              <a:t>: 240*240 мм., </a:t>
            </a:r>
          </a:p>
          <a:p>
            <a:pPr>
              <a:defRPr/>
            </a:pPr>
            <a:r>
              <a:rPr lang="ru-RU" sz="1200"/>
              <a:t>48 стр., 4 краски, 7Бц</a:t>
            </a:r>
          </a:p>
        </p:txBody>
      </p:sp>
      <p:sp>
        <p:nvSpPr>
          <p:cNvPr id="8" name="Rectangle 3"/>
          <p:cNvSpPr>
            <a:spLocks noChangeArrowheads="1"/>
          </p:cNvSpPr>
          <p:nvPr/>
        </p:nvSpPr>
        <p:spPr bwMode="auto">
          <a:xfrm>
            <a:off x="-123825" y="0"/>
            <a:ext cx="12192000" cy="457200"/>
          </a:xfrm>
          <a:prstGeom prst="rect">
            <a:avLst/>
          </a:prstGeom>
          <a:noFill/>
          <a:ln>
            <a:noFill/>
          </a:ln>
        </p:spPr>
        <p:txBody>
          <a:bodyPr vert="horz" wrap="none" lIns="91440" tIns="45720" rIns="91440" bIns="45720" numCol="1" anchor="ctr" anchorCtr="0" compatLnSpc="1">
            <a:prstTxWarp prst="textNoShape">
              <a:avLst/>
            </a:prstTxWarp>
            <a:spAutoFit/>
          </a:bodyPr>
          <a:lstStyle/>
          <a:p>
            <a:pPr>
              <a:defRPr/>
            </a:pPr>
            <a:endParaRPr lang="ru-RU"/>
          </a:p>
        </p:txBody>
      </p:sp>
      <p:sp>
        <p:nvSpPr>
          <p:cNvPr id="9" name="Rectangle 4"/>
          <p:cNvSpPr>
            <a:spLocks noChangeArrowheads="1"/>
          </p:cNvSpPr>
          <p:nvPr/>
        </p:nvSpPr>
        <p:spPr bwMode="auto">
          <a:xfrm>
            <a:off x="-123825" y="1714500"/>
            <a:ext cx="12192000" cy="0"/>
          </a:xfrm>
          <a:prstGeom prst="rect">
            <a:avLst/>
          </a:prstGeom>
          <a:noFill/>
          <a:ln>
            <a:noFill/>
          </a:ln>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ru-RU" sz="1100" b="1" i="0" u="none" strike="noStrike" cap="none">
                <a:ln>
                  <a:noFill/>
                </a:ln>
                <a:solidFill>
                  <a:schemeClr val="tx1"/>
                </a:solidFill>
                <a:latin typeface="Arial"/>
                <a:ea typeface="Times New Roman"/>
                <a:cs typeface="Calibri"/>
              </a:rPr>
              <a:t>   </a:t>
            </a:r>
            <a:endParaRPr lang="ru-RU" sz="1800" b="0" i="0" u="none" strike="noStrike" cap="none">
              <a:ln>
                <a:noFill/>
              </a:ln>
              <a:solidFill>
                <a:schemeClr val="tx1"/>
              </a:solidFill>
              <a:latin typeface="Arial"/>
            </a:endParaRPr>
          </a:p>
        </p:txBody>
      </p:sp>
      <p:sp>
        <p:nvSpPr>
          <p:cNvPr id="10" name="Rectangle 5"/>
          <p:cNvSpPr>
            <a:spLocks noChangeArrowheads="1"/>
          </p:cNvSpPr>
          <p:nvPr/>
        </p:nvSpPr>
        <p:spPr bwMode="auto">
          <a:xfrm>
            <a:off x="-123825" y="2981325"/>
            <a:ext cx="12192000" cy="0"/>
          </a:xfrm>
          <a:prstGeom prst="rect">
            <a:avLst/>
          </a:prstGeom>
          <a:noFill/>
          <a:ln>
            <a:noFill/>
          </a:ln>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ru-RU" sz="1100" b="1" i="0" u="none" strike="noStrike" cap="none">
                <a:ln>
                  <a:noFill/>
                </a:ln>
                <a:solidFill>
                  <a:schemeClr val="tx1"/>
                </a:solidFill>
                <a:latin typeface="Arial"/>
                <a:ea typeface="Times New Roman"/>
                <a:cs typeface="Calibri"/>
              </a:rPr>
              <a:t>  </a:t>
            </a:r>
            <a:r>
              <a:rPr lang="ru-RU" sz="800" b="0" i="0" u="none" strike="noStrike" cap="none">
                <a:ln>
                  <a:noFill/>
                </a:ln>
                <a:solidFill>
                  <a:schemeClr val="tx1"/>
                </a:solidFill>
                <a:latin typeface="Arial"/>
              </a:rPr>
              <a:t> </a:t>
            </a:r>
            <a:endParaRPr lang="ru-RU" sz="1800" b="0" i="0" u="none" strike="noStrike" cap="none">
              <a:ln>
                <a:noFill/>
              </a:ln>
              <a:solidFill>
                <a:schemeClr val="tx1"/>
              </a:solidFill>
              <a:latin typeface="Arial"/>
            </a:endParaRPr>
          </a:p>
        </p:txBody>
      </p:sp>
      <p:pic>
        <p:nvPicPr>
          <p:cNvPr id="11" name="Рисунок 12"/>
          <p:cNvPicPr/>
          <p:nvPr/>
        </p:nvPicPr>
        <p:blipFill>
          <a:blip r:embed="rId2"/>
          <a:stretch/>
        </p:blipFill>
        <p:spPr bwMode="auto">
          <a:xfrm>
            <a:off x="827405" y="1592263"/>
            <a:ext cx="2802890" cy="2790190"/>
          </a:xfrm>
          <a:prstGeom prst="rect">
            <a:avLst/>
          </a:prstGeom>
          <a:effectLst>
            <a:outerShdw blurRad="177800" dist="38100" dir="2700000" algn="tl" rotWithShape="0">
              <a:prstClr val="black">
                <a:alpha val="40000"/>
              </a:prstClr>
            </a:outerShdw>
          </a:effectLst>
        </p:spPr>
      </p:pic>
      <p:sp>
        <p:nvSpPr>
          <p:cNvPr id="12" name="Номер слайда 7"/>
          <p:cNvSpPr>
            <a:spLocks noGrp="1"/>
          </p:cNvSpPr>
          <p:nvPr>
            <p:ph type="sldNum" sz="quarter" idx="12"/>
          </p:nvPr>
        </p:nvSpPr>
        <p:spPr bwMode="auto"/>
        <p:txBody>
          <a:bodyPr/>
          <a:lstStyle/>
          <a:p>
            <a:pPr>
              <a:defRPr/>
            </a:pPr>
            <a:fld id="{0E138DCF-8897-47D9-AE1B-A711B24EDBFC}" type="slidenum">
              <a:rPr lang="ru-RU"/>
              <a:t>17</a:t>
            </a:fld>
            <a:endParaRPr lang="ru-RU"/>
          </a:p>
        </p:txBody>
      </p:sp>
      <p:sp>
        <p:nvSpPr>
          <p:cNvPr id="13" name="Овал 13"/>
          <p:cNvSpPr/>
          <p:nvPr/>
        </p:nvSpPr>
        <p:spPr bwMode="auto">
          <a:xfrm>
            <a:off x="11023207" y="235197"/>
            <a:ext cx="876692" cy="87669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lang="ru-RU" sz="2000" b="1"/>
              <a:t>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3314" name="oleObj" r:id="rId3" imgW="0" imgH="0" progId="TCLayout.ActiveDocument.1">
                  <p:embed/>
                </p:oleObj>
              </mc:Choice>
              <mc:Fallback>
                <p:oleObj name="oleObj" r:id="rId3" imgW="0" imgH="0" progId="TCLayout.ActiveDocument.1">
                  <p:embed/>
                  <p:pic>
                    <p:nvPicPr>
                      <p:cNvPr id="4" name=""/>
                      <p:cNvPicPr/>
                      <p:nvPr/>
                    </p:nvPicPr>
                    <p:blipFill>
                      <a:blip r:embed="rId4"/>
                      <a:stretch/>
                    </p:blipFill>
                    <p:spPr bwMode="auto">
                      <a:xfrm>
                        <a:off x="1587" y="1587"/>
                        <a:ext cx="1587" cy="1587"/>
                      </a:xfrm>
                      <a:prstGeom prst="rect">
                        <a:avLst/>
                      </a:prstGeom>
                    </p:spPr>
                  </p:pic>
                </p:oleObj>
              </mc:Fallback>
            </mc:AlternateContent>
          </a:graphicData>
        </a:graphic>
      </p:graphicFrame>
      <p:cxnSp>
        <p:nvCxnSpPr>
          <p:cNvPr id="5" name="Прямая соединительная линия 2"/>
          <p:cNvCxnSpPr>
            <a:cxnSpLocks/>
          </p:cNvCxnSpPr>
          <p:nvPr/>
        </p:nvCxnSpPr>
        <p:spPr bwMode="auto">
          <a:xfrm>
            <a:off x="0" y="1364343"/>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6" name="TextBox 11"/>
          <p:cNvSpPr>
            <a:spLocks/>
          </p:cNvSpPr>
          <p:nvPr/>
        </p:nvSpPr>
        <p:spPr bwMode="auto">
          <a:xfrm>
            <a:off x="244362" y="6038188"/>
            <a:ext cx="3462603" cy="441465"/>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35718" tIns="35718" rIns="35718" bIns="35718" numCol="1" spcCol="38100" rtlCol="0" anchor="ctr">
            <a:spAutoFit/>
          </a:bodyPr>
          <a:lstStyle>
            <a:defPPr>
              <a:defRPr lang="ru-RU"/>
            </a:defPPr>
            <a:lvl1pPr>
              <a:defRPr sz="1200" b="1">
                <a:latin typeface="Open Sans Light"/>
                <a:ea typeface="Open Sans Light"/>
                <a:cs typeface="Open Sans Light"/>
              </a:defRPr>
            </a:lvl1pPr>
          </a:lstStyle>
          <a:p>
            <a:pPr lvl="0">
              <a:defRPr/>
            </a:pPr>
            <a:r>
              <a:rPr lang="ru-RU">
                <a:solidFill>
                  <a:prstClr val="black"/>
                </a:solidFill>
                <a:latin typeface="+mn-lt"/>
              </a:rPr>
              <a:t>Код: </a:t>
            </a:r>
            <a:r>
              <a:rPr lang="en-US" b="0">
                <a:latin typeface="+mn-lt"/>
              </a:rPr>
              <a:t>311-0649-01</a:t>
            </a:r>
            <a:r>
              <a:rPr lang="ru-RU" b="0">
                <a:latin typeface="+mn-lt"/>
              </a:rPr>
              <a:t>, 311-0648-01, 311-0647-01</a:t>
            </a:r>
          </a:p>
          <a:p>
            <a:pPr lvl="0">
              <a:defRPr/>
            </a:pPr>
            <a:r>
              <a:rPr lang="ru-RU" b="1" i="0" u="none" strike="noStrike" cap="none" spc="0">
                <a:ln>
                  <a:noFill/>
                </a:ln>
                <a:solidFill>
                  <a:prstClr val="black"/>
                </a:solidFill>
                <a:latin typeface="+mn-lt"/>
              </a:rPr>
              <a:t>Параметры: </a:t>
            </a:r>
            <a:r>
              <a:rPr lang="ru-RU" b="0">
                <a:latin typeface="+mn-lt"/>
              </a:rPr>
              <a:t>145 х 190 (60*84/16)</a:t>
            </a:r>
            <a:r>
              <a:rPr lang="ru-RU" b="0" i="0" u="none" strike="noStrike" cap="none" spc="0">
                <a:ln>
                  <a:noFill/>
                </a:ln>
                <a:solidFill>
                  <a:prstClr val="black"/>
                </a:solidFill>
                <a:latin typeface="+mn-lt"/>
              </a:rPr>
              <a:t>, 48</a:t>
            </a:r>
            <a:r>
              <a:rPr lang="en-US" b="0" i="0" u="none" strike="noStrike" cap="none" spc="0">
                <a:ln>
                  <a:noFill/>
                </a:ln>
                <a:solidFill>
                  <a:prstClr val="black"/>
                </a:solidFill>
                <a:latin typeface="+mn-lt"/>
              </a:rPr>
              <a:t> </a:t>
            </a:r>
            <a:r>
              <a:rPr lang="ru-RU" b="0" i="0" u="none" strike="noStrike" cap="none" spc="0">
                <a:ln>
                  <a:noFill/>
                </a:ln>
                <a:solidFill>
                  <a:prstClr val="black"/>
                </a:solidFill>
                <a:latin typeface="+mn-lt"/>
              </a:rPr>
              <a:t>стр., </a:t>
            </a:r>
            <a:r>
              <a:rPr lang="ru-RU" b="0">
                <a:solidFill>
                  <a:prstClr val="black"/>
                </a:solidFill>
                <a:latin typeface="+mn-lt"/>
              </a:rPr>
              <a:t>4</a:t>
            </a:r>
            <a:r>
              <a:rPr lang="ru-RU" b="0" i="0" u="none" strike="noStrike" cap="none" spc="0">
                <a:ln>
                  <a:noFill/>
                </a:ln>
                <a:solidFill>
                  <a:prstClr val="black"/>
                </a:solidFill>
                <a:latin typeface="+mn-lt"/>
              </a:rPr>
              <a:t> краски</a:t>
            </a:r>
          </a:p>
        </p:txBody>
      </p:sp>
      <p:sp>
        <p:nvSpPr>
          <p:cNvPr id="7" name="Прямоугольник 12"/>
          <p:cNvSpPr/>
          <p:nvPr/>
        </p:nvSpPr>
        <p:spPr bwMode="auto">
          <a:xfrm>
            <a:off x="5672667" y="2776172"/>
            <a:ext cx="6366933" cy="3870290"/>
          </a:xfrm>
          <a:prstGeom prst="rect">
            <a:avLst/>
          </a:prstGeom>
        </p:spPr>
        <p:txBody>
          <a:bodyPr wrap="square" lIns="45719" tIns="22860" rIns="45719" bIns="22860">
            <a:spAutoFit/>
          </a:bodyPr>
          <a:lstStyle/>
          <a:p>
            <a:pPr>
              <a:spcBef>
                <a:spcPts val="600"/>
              </a:spcBef>
              <a:spcAft>
                <a:spcPts val="300"/>
              </a:spcAft>
              <a:buClr>
                <a:srgbClr val="0070C0"/>
              </a:buClr>
              <a:defRPr/>
            </a:pPr>
            <a:r>
              <a:rPr lang="ru-RU" sz="1400"/>
              <a:t>Новый год – волшебный праздник! Давайте встретим его весело и с пользой! </a:t>
            </a:r>
            <a:endParaRPr/>
          </a:p>
          <a:p>
            <a:pPr>
              <a:spcBef>
                <a:spcPts val="600"/>
              </a:spcBef>
              <a:spcAft>
                <a:spcPts val="300"/>
              </a:spcAft>
              <a:buClr>
                <a:srgbClr val="0070C0"/>
              </a:buClr>
              <a:defRPr/>
            </a:pPr>
            <a:r>
              <a:rPr lang="ru-RU" sz="1400"/>
              <a:t>С нашими блокнотами подготовка к Новому году и Рождеству станет для ребёнка ещё интереснее! Дети выучат стихи и песенки, смастерят новогодние поделки, украсят ёлочку, выполнят увлекательные задания. </a:t>
            </a:r>
            <a:endParaRPr/>
          </a:p>
          <a:p>
            <a:pPr>
              <a:spcBef>
                <a:spcPts val="600"/>
              </a:spcBef>
              <a:spcAft>
                <a:spcPts val="300"/>
              </a:spcAft>
              <a:buClr>
                <a:srgbClr val="0070C0"/>
              </a:buClr>
              <a:defRPr/>
            </a:pPr>
            <a:r>
              <a:rPr lang="ru-RU" sz="1400"/>
              <a:t>Вы можете ДЕНЬ ЗА ДНЁМ приближаться к празднику, выполняя задания постепенно. За каждое выполненное задание хвалите и поощряйте малыша. </a:t>
            </a:r>
            <a:endParaRPr/>
          </a:p>
          <a:p>
            <a:pPr>
              <a:spcBef>
                <a:spcPts val="600"/>
              </a:spcBef>
              <a:spcAft>
                <a:spcPts val="300"/>
              </a:spcAft>
              <a:buClr>
                <a:srgbClr val="0070C0"/>
              </a:buClr>
              <a:defRPr/>
            </a:pPr>
            <a:r>
              <a:rPr lang="ru-RU" sz="1400"/>
              <a:t>Что внутри:</a:t>
            </a:r>
            <a:endParaRPr/>
          </a:p>
          <a:p>
            <a:pPr marL="285750" indent="-285750">
              <a:spcBef>
                <a:spcPts val="600"/>
              </a:spcBef>
              <a:spcAft>
                <a:spcPts val="300"/>
              </a:spcAft>
              <a:buClr>
                <a:srgbClr val="0070C0"/>
              </a:buClr>
              <a:buFont typeface="Wingdings"/>
              <a:buChar char="ü"/>
              <a:defRPr/>
            </a:pPr>
            <a:r>
              <a:rPr lang="ru-RU" sz="1400"/>
              <a:t>Стихи и песенки, задания и задачки, раскраски, ребусы и лабиринты. А ещё снежинки, шарики, флажки на ёлку и другие поделки из бумаги. Играйте, мастерите, учите стихи и песенки, и чудо обязательно произойдёт. </a:t>
            </a:r>
            <a:endParaRPr/>
          </a:p>
          <a:p>
            <a:pPr>
              <a:spcBef>
                <a:spcPts val="600"/>
              </a:spcBef>
              <a:spcAft>
                <a:spcPts val="300"/>
              </a:spcAft>
              <a:buClr>
                <a:srgbClr val="0070C0"/>
              </a:buClr>
              <a:defRPr/>
            </a:pPr>
            <a:r>
              <a:rPr lang="ru-RU" sz="1400"/>
              <a:t>В игре вы: </a:t>
            </a:r>
            <a:endParaRPr/>
          </a:p>
          <a:p>
            <a:pPr marL="285750" indent="-285750">
              <a:spcBef>
                <a:spcPts val="600"/>
              </a:spcBef>
              <a:spcAft>
                <a:spcPts val="300"/>
              </a:spcAft>
              <a:buClr>
                <a:srgbClr val="0070C0"/>
              </a:buClr>
              <a:buFont typeface="Wingdings"/>
              <a:buChar char="ü"/>
              <a:defRPr/>
            </a:pPr>
            <a:r>
              <a:rPr lang="ru-RU" sz="1400"/>
              <a:t>разовьёте у ребёнка память и артистизм, внимание и логику, навыки счёта и чтения, мелкую моторику, речь и эмоциональный интеллект; </a:t>
            </a:r>
          </a:p>
          <a:p>
            <a:pPr lvl="1">
              <a:spcBef>
                <a:spcPts val="600"/>
              </a:spcBef>
              <a:spcAft>
                <a:spcPts val="300"/>
              </a:spcAft>
              <a:buClr>
                <a:srgbClr val="0070C0"/>
              </a:buClr>
              <a:defRPr/>
            </a:pPr>
            <a:r>
              <a:rPr lang="ru-RU" sz="1400"/>
              <a:t>Превратите занятия в радостный адвент!</a:t>
            </a:r>
          </a:p>
        </p:txBody>
      </p:sp>
      <p:sp>
        <p:nvSpPr>
          <p:cNvPr id="8" name="TextBox 9"/>
          <p:cNvSpPr>
            <a:spLocks/>
          </p:cNvSpPr>
          <p:nvPr/>
        </p:nvSpPr>
        <p:spPr bwMode="auto">
          <a:xfrm>
            <a:off x="458540" y="512568"/>
            <a:ext cx="11322947" cy="797782"/>
          </a:xfrm>
          <a:prstGeom prst="rect">
            <a:avLst/>
          </a:prstGeom>
          <a:noFill/>
        </p:spPr>
        <p:txBody>
          <a:bodyPr wrap="square" lIns="0" tIns="0" rIns="0" bIns="0" rtlCol="0">
            <a:spAutoFit/>
          </a:bodyPr>
          <a:lstStyle>
            <a:defPPr>
              <a:defRPr lang="ru-RU"/>
            </a:defPPr>
            <a:lvl1pPr>
              <a:lnSpc>
                <a:spcPct val="95000"/>
              </a:lnSpc>
              <a:defRPr sz="3200" b="1" spc="-40">
                <a:gradFill>
                  <a:gsLst>
                    <a:gs pos="0">
                      <a:srgbClr val="2D2B8D"/>
                    </a:gs>
                    <a:gs pos="88000">
                      <a:srgbClr val="00B0F0"/>
                    </a:gs>
                  </a:gsLst>
                  <a:lin ang="2400000" scaled="0"/>
                </a:gradFill>
                <a:ea typeface="Open Sans"/>
                <a:cs typeface="Open Sans"/>
              </a:defRPr>
            </a:lvl1pPr>
          </a:lstStyle>
          <a:p>
            <a:pPr>
              <a:lnSpc>
                <a:spcPct val="80000"/>
              </a:lnSpc>
              <a:defRPr/>
            </a:pPr>
            <a:r>
              <a:rPr lang="ru-RU">
                <a:latin typeface="Calibri"/>
                <a:ea typeface="Calibri"/>
                <a:cs typeface="Times New Roman"/>
              </a:rPr>
              <a:t>Серия «Блокнот на Новый год»</a:t>
            </a:r>
            <a:br>
              <a:rPr lang="ru-RU">
                <a:latin typeface="Calibri"/>
                <a:ea typeface="Calibri"/>
                <a:cs typeface="Times New Roman"/>
              </a:rPr>
            </a:br>
            <a:endParaRPr lang="ru-RU"/>
          </a:p>
        </p:txBody>
      </p:sp>
      <p:sp>
        <p:nvSpPr>
          <p:cNvPr id="9" name="Прямоугольник 13"/>
          <p:cNvSpPr/>
          <p:nvPr/>
        </p:nvSpPr>
        <p:spPr bwMode="auto">
          <a:xfrm>
            <a:off x="5672667" y="1539526"/>
            <a:ext cx="4378700" cy="1123384"/>
          </a:xfrm>
          <a:prstGeom prst="rect">
            <a:avLst/>
          </a:prstGeom>
        </p:spPr>
        <p:txBody>
          <a:bodyPr wrap="square" lIns="45719" tIns="22860" rIns="45719" bIns="22860">
            <a:spAutoFit/>
          </a:bodyPr>
          <a:lstStyle/>
          <a:p>
            <a:pPr lvl="0">
              <a:defRPr/>
            </a:pPr>
            <a:r>
              <a:rPr lang="ru-RU" sz="1400" b="1">
                <a:solidFill>
                  <a:srgbClr val="003399"/>
                </a:solidFill>
                <a:ea typeface="Open Sans Light"/>
                <a:cs typeface="Open Sans Light"/>
              </a:rPr>
              <a:t>ДЕД МОРОЗ. Блокнот на Новый год. 4–7 лет</a:t>
            </a:r>
            <a:endParaRPr/>
          </a:p>
          <a:p>
            <a:pPr>
              <a:defRPr/>
            </a:pPr>
            <a:r>
              <a:rPr lang="ru-RU" sz="1400" b="1">
                <a:solidFill>
                  <a:srgbClr val="003399"/>
                </a:solidFill>
                <a:ea typeface="Open Sans Light"/>
                <a:cs typeface="Open Sans Light"/>
              </a:rPr>
              <a:t>СНЕГУРОЧКА. Блокнот на Новый год. 4–7 лет</a:t>
            </a:r>
            <a:endParaRPr/>
          </a:p>
          <a:p>
            <a:pPr>
              <a:defRPr/>
            </a:pPr>
            <a:r>
              <a:rPr lang="ru-RU" sz="1400" b="1">
                <a:solidFill>
                  <a:srgbClr val="003399"/>
                </a:solidFill>
                <a:ea typeface="Open Sans Light"/>
                <a:cs typeface="Open Sans Light"/>
              </a:rPr>
              <a:t>ЁЛОЧКА. Блокнот на Новый год. 4–7 лет</a:t>
            </a:r>
            <a:endParaRPr/>
          </a:p>
          <a:p>
            <a:pPr lvl="0">
              <a:defRPr/>
            </a:pPr>
            <a:endParaRPr lang="ru-RU" sz="1400" b="1">
              <a:solidFill>
                <a:srgbClr val="003399"/>
              </a:solidFill>
              <a:ea typeface="Open Sans Light"/>
              <a:cs typeface="Open Sans Light"/>
            </a:endParaRPr>
          </a:p>
          <a:p>
            <a:pPr lvl="0">
              <a:defRPr/>
            </a:pPr>
            <a:r>
              <a:rPr lang="ru-RU" sz="1400" b="1">
                <a:solidFill>
                  <a:srgbClr val="003399"/>
                </a:solidFill>
                <a:ea typeface="Open Sans Light"/>
                <a:cs typeface="Open Sans Light"/>
              </a:rPr>
              <a:t>Екатерина Баканова</a:t>
            </a:r>
          </a:p>
        </p:txBody>
      </p:sp>
      <p:sp>
        <p:nvSpPr>
          <p:cNvPr id="10" name="Rectangle 7"/>
          <p:cNvSpPr>
            <a:spLocks noChangeArrowheads="1"/>
          </p:cNvSpPr>
          <p:nvPr/>
        </p:nvSpPr>
        <p:spPr bwMode="auto">
          <a:xfrm>
            <a:off x="2294141" y="380821"/>
            <a:ext cx="12192000" cy="457200"/>
          </a:xfrm>
          <a:prstGeom prst="rect">
            <a:avLst/>
          </a:prstGeom>
          <a:noFill/>
          <a:ln>
            <a:noFill/>
          </a:ln>
        </p:spPr>
        <p:txBody>
          <a:bodyPr vert="horz" wrap="none" lIns="91440" tIns="45720" rIns="91440" bIns="45720" numCol="1" anchor="ctr" anchorCtr="0" compatLnSpc="1">
            <a:prstTxWarp prst="textNoShape">
              <a:avLst/>
            </a:prstTxWarp>
            <a:spAutoFit/>
          </a:bodyPr>
          <a:lstStyle/>
          <a:p>
            <a:pPr>
              <a:defRPr/>
            </a:pPr>
            <a:endParaRPr lang="ru-RU"/>
          </a:p>
        </p:txBody>
      </p:sp>
      <p:pic>
        <p:nvPicPr>
          <p:cNvPr id="11" name="Рисунок 10"/>
          <p:cNvPicPr/>
          <p:nvPr/>
        </p:nvPicPr>
        <p:blipFill>
          <a:blip r:embed="rId5"/>
          <a:srcRect r="1462"/>
          <a:stretch/>
        </p:blipFill>
        <p:spPr bwMode="auto">
          <a:xfrm>
            <a:off x="3324564" y="1633257"/>
            <a:ext cx="2018904" cy="2629925"/>
          </a:xfrm>
          <a:prstGeom prst="rect">
            <a:avLst/>
          </a:prstGeom>
          <a:effectLst>
            <a:outerShdw blurRad="177800" dist="38100" dir="2700000" algn="tl" rotWithShape="0">
              <a:prstClr val="black">
                <a:alpha val="40000"/>
              </a:prstClr>
            </a:outerShdw>
          </a:effectLst>
        </p:spPr>
      </p:pic>
      <p:pic>
        <p:nvPicPr>
          <p:cNvPr id="12" name="Рисунок 15"/>
          <p:cNvPicPr/>
          <p:nvPr/>
        </p:nvPicPr>
        <p:blipFill>
          <a:blip r:embed="rId6"/>
          <a:srcRect r="1490"/>
          <a:stretch/>
        </p:blipFill>
        <p:spPr bwMode="auto">
          <a:xfrm>
            <a:off x="1554403" y="3075482"/>
            <a:ext cx="2152562" cy="2809964"/>
          </a:xfrm>
          <a:prstGeom prst="rect">
            <a:avLst/>
          </a:prstGeom>
          <a:effectLst>
            <a:outerShdw blurRad="177800" dist="38100" dir="2700000" algn="tl" rotWithShape="0">
              <a:prstClr val="black">
                <a:alpha val="40000"/>
              </a:prstClr>
            </a:outerShdw>
          </a:effectLst>
        </p:spPr>
      </p:pic>
      <p:pic>
        <p:nvPicPr>
          <p:cNvPr id="13" name="Рисунок 14"/>
          <p:cNvPicPr/>
          <p:nvPr/>
        </p:nvPicPr>
        <p:blipFill>
          <a:blip r:embed="rId7"/>
          <a:srcRect r="2468"/>
          <a:stretch/>
        </p:blipFill>
        <p:spPr bwMode="auto">
          <a:xfrm>
            <a:off x="244362" y="1604652"/>
            <a:ext cx="2020172" cy="2658530"/>
          </a:xfrm>
          <a:prstGeom prst="rect">
            <a:avLst/>
          </a:prstGeom>
          <a:effectLst>
            <a:outerShdw blurRad="177800" dist="38100" dir="2700000" algn="tl" rotWithShape="0">
              <a:prstClr val="black">
                <a:alpha val="40000"/>
              </a:prstClr>
            </a:outerShdw>
          </a:effectLst>
        </p:spPr>
      </p:pic>
      <p:sp>
        <p:nvSpPr>
          <p:cNvPr id="14" name="Номер слайда 5"/>
          <p:cNvSpPr>
            <a:spLocks noGrp="1"/>
          </p:cNvSpPr>
          <p:nvPr>
            <p:ph type="sldNum" sz="quarter" idx="12"/>
          </p:nvPr>
        </p:nvSpPr>
        <p:spPr bwMode="auto"/>
        <p:txBody>
          <a:bodyPr/>
          <a:lstStyle/>
          <a:p>
            <a:pPr>
              <a:defRPr/>
            </a:pPr>
            <a:fld id="{0E138DCF-8897-47D9-AE1B-A711B24EDBFC}" type="slidenum">
              <a:rPr lang="ru-RU"/>
              <a:t>18</a:t>
            </a:fld>
            <a:endParaRPr lang="ru-RU"/>
          </a:p>
        </p:txBody>
      </p:sp>
      <p:sp>
        <p:nvSpPr>
          <p:cNvPr id="15" name="Овал 16"/>
          <p:cNvSpPr/>
          <p:nvPr/>
        </p:nvSpPr>
        <p:spPr bwMode="auto">
          <a:xfrm>
            <a:off x="11023207" y="235197"/>
            <a:ext cx="876692" cy="87669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lang="ru-RU" sz="2000" b="1"/>
              <a:t>4-7 лет</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4338" name="oleObj" r:id="rId3" imgW="0" imgH="0" progId="TCLayout.ActiveDocument.1">
                  <p:embed/>
                </p:oleObj>
              </mc:Choice>
              <mc:Fallback>
                <p:oleObj name="oleObj" r:id="rId3" imgW="0" imgH="0" progId="TCLayout.ActiveDocument.1">
                  <p:embed/>
                  <p:pic>
                    <p:nvPicPr>
                      <p:cNvPr id="4" name=""/>
                      <p:cNvPicPr/>
                      <p:nvPr/>
                    </p:nvPicPr>
                    <p:blipFill>
                      <a:blip r:embed="rId4"/>
                      <a:stretch/>
                    </p:blipFill>
                    <p:spPr bwMode="auto">
                      <a:xfrm>
                        <a:off x="1587" y="1587"/>
                        <a:ext cx="1587" cy="1587"/>
                      </a:xfrm>
                      <a:prstGeom prst="rect">
                        <a:avLst/>
                      </a:prstGeom>
                    </p:spPr>
                  </p:pic>
                </p:oleObj>
              </mc:Fallback>
            </mc:AlternateContent>
          </a:graphicData>
        </a:graphic>
      </p:graphicFrame>
      <p:cxnSp>
        <p:nvCxnSpPr>
          <p:cNvPr id="5" name="Прямая соединительная линия 2"/>
          <p:cNvCxnSpPr>
            <a:cxnSpLocks/>
          </p:cNvCxnSpPr>
          <p:nvPr/>
        </p:nvCxnSpPr>
        <p:spPr bwMode="auto">
          <a:xfrm>
            <a:off x="0" y="1364343"/>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6" name="Прямоугольник 23"/>
          <p:cNvSpPr/>
          <p:nvPr/>
        </p:nvSpPr>
        <p:spPr bwMode="auto">
          <a:xfrm>
            <a:off x="4116387" y="1537074"/>
            <a:ext cx="6281806" cy="692497"/>
          </a:xfrm>
          <a:prstGeom prst="rect">
            <a:avLst/>
          </a:prstGeom>
        </p:spPr>
        <p:txBody>
          <a:bodyPr wrap="square" lIns="45719" tIns="22860" rIns="45719" bIns="22860">
            <a:spAutoFit/>
          </a:bodyPr>
          <a:lstStyle/>
          <a:p>
            <a:pPr lvl="0">
              <a:defRPr/>
            </a:pPr>
            <a:r>
              <a:rPr lang="ru-RU" sz="1400" b="1">
                <a:solidFill>
                  <a:srgbClr val="003399"/>
                </a:solidFill>
                <a:ea typeface="Open Sans Light"/>
                <a:cs typeface="Open Sans Light"/>
              </a:rPr>
              <a:t>Когда мне обидно </a:t>
            </a:r>
            <a:endParaRPr/>
          </a:p>
          <a:p>
            <a:pPr lvl="0">
              <a:defRPr/>
            </a:pPr>
            <a:r>
              <a:rPr lang="ru-RU" sz="1400" b="1">
                <a:solidFill>
                  <a:srgbClr val="003399"/>
                </a:solidFill>
                <a:ea typeface="Open Sans Light"/>
                <a:cs typeface="Open Sans Light"/>
              </a:rPr>
              <a:t>Зартайская И.В.</a:t>
            </a:r>
          </a:p>
          <a:p>
            <a:pPr lvl="0">
              <a:defRPr/>
            </a:pPr>
            <a:r>
              <a:rPr lang="ru-RU" sz="1400" b="1">
                <a:solidFill>
                  <a:srgbClr val="003399"/>
                </a:solidFill>
                <a:ea typeface="Open Sans Light"/>
                <a:cs typeface="Open Sans Light"/>
              </a:rPr>
              <a:t>Художник Ирина Августинович</a:t>
            </a:r>
          </a:p>
        </p:txBody>
      </p:sp>
      <p:sp>
        <p:nvSpPr>
          <p:cNvPr id="7" name="TextBox 11"/>
          <p:cNvSpPr>
            <a:spLocks/>
          </p:cNvSpPr>
          <p:nvPr/>
        </p:nvSpPr>
        <p:spPr bwMode="auto">
          <a:xfrm>
            <a:off x="550862" y="5635094"/>
            <a:ext cx="2952751" cy="6261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35718" tIns="35718" rIns="35718" bIns="35718" numCol="1" spcCol="38100" rtlCol="0" anchor="ctr">
            <a:spAutoFit/>
          </a:bodyPr>
          <a:lstStyle>
            <a:defPPr>
              <a:defRPr lang="ru-RU"/>
            </a:defPPr>
            <a:lvl1pPr>
              <a:defRPr sz="1200" b="1">
                <a:latin typeface="Open Sans Light"/>
                <a:ea typeface="Open Sans Light"/>
                <a:cs typeface="Open Sans Light"/>
              </a:defRPr>
            </a:lvl1pPr>
          </a:lstStyle>
          <a:p>
            <a:pPr lvl="0">
              <a:defRPr/>
            </a:pPr>
            <a:r>
              <a:rPr lang="ru-RU">
                <a:solidFill>
                  <a:prstClr val="black"/>
                </a:solidFill>
                <a:latin typeface="+mn-lt"/>
              </a:rPr>
              <a:t>Код</a:t>
            </a:r>
            <a:r>
              <a:rPr lang="ru-RU" b="0">
                <a:solidFill>
                  <a:prstClr val="black"/>
                </a:solidFill>
                <a:latin typeface="+mn-lt"/>
              </a:rPr>
              <a:t>: 311-0715-01 </a:t>
            </a:r>
            <a:endParaRPr/>
          </a:p>
          <a:p>
            <a:pPr lvl="0">
              <a:defRPr/>
            </a:pPr>
            <a:r>
              <a:rPr lang="ru-RU" b="1" i="0" u="none" strike="noStrike" cap="none" spc="0">
                <a:ln>
                  <a:noFill/>
                </a:ln>
                <a:solidFill>
                  <a:prstClr val="black"/>
                </a:solidFill>
                <a:latin typeface="+mn-lt"/>
              </a:rPr>
              <a:t>Параметры: </a:t>
            </a:r>
            <a:r>
              <a:rPr lang="en-US" b="0">
                <a:solidFill>
                  <a:prstClr val="black"/>
                </a:solidFill>
                <a:latin typeface="+mn-lt"/>
              </a:rPr>
              <a:t>187x177</a:t>
            </a:r>
            <a:r>
              <a:rPr lang="ru-RU" b="0">
                <a:solidFill>
                  <a:prstClr val="black"/>
                </a:solidFill>
                <a:latin typeface="+mn-lt"/>
              </a:rPr>
              <a:t>, </a:t>
            </a:r>
            <a:endParaRPr/>
          </a:p>
          <a:p>
            <a:pPr lvl="0">
              <a:defRPr/>
            </a:pPr>
            <a:r>
              <a:rPr lang="ru-RU" b="0">
                <a:solidFill>
                  <a:prstClr val="black"/>
                </a:solidFill>
                <a:latin typeface="+mn-lt"/>
              </a:rPr>
              <a:t>24 стр., 4 краски</a:t>
            </a:r>
          </a:p>
        </p:txBody>
      </p:sp>
      <p:sp>
        <p:nvSpPr>
          <p:cNvPr id="8" name="Прямоугольник 12"/>
          <p:cNvSpPr/>
          <p:nvPr/>
        </p:nvSpPr>
        <p:spPr bwMode="auto">
          <a:xfrm>
            <a:off x="4116387" y="2305051"/>
            <a:ext cx="7360265" cy="3208571"/>
          </a:xfrm>
          <a:prstGeom prst="rect">
            <a:avLst/>
          </a:prstGeom>
        </p:spPr>
        <p:txBody>
          <a:bodyPr wrap="square" lIns="45719" tIns="22860" rIns="45719" bIns="22860">
            <a:spAutoFit/>
          </a:bodyPr>
          <a:lstStyle/>
          <a:p>
            <a:pPr marL="285750" lvl="0" indent="-285750">
              <a:spcBef>
                <a:spcPts val="600"/>
              </a:spcBef>
              <a:spcAft>
                <a:spcPts val="300"/>
              </a:spcAft>
              <a:buClr>
                <a:srgbClr val="0070C0"/>
              </a:buClr>
              <a:buFont typeface="Wingdings"/>
              <a:buChar char="ü"/>
              <a:defRPr/>
            </a:pPr>
            <a:r>
              <a:rPr lang="ru-RU" sz="1400"/>
              <a:t>Бывает, что и взрослому человеку трудно справиться с обидой, разобраться в своих чувствах. Но малышу ещё труднее. Задача взрослого — поддержать ребёнка. </a:t>
            </a:r>
            <a:endParaRPr/>
          </a:p>
          <a:p>
            <a:pPr marL="285750" lvl="0" indent="-285750">
              <a:spcBef>
                <a:spcPts val="600"/>
              </a:spcBef>
              <a:spcAft>
                <a:spcPts val="300"/>
              </a:spcAft>
              <a:buClr>
                <a:srgbClr val="0070C0"/>
              </a:buClr>
              <a:buFont typeface="Wingdings"/>
              <a:buChar char="ü"/>
              <a:defRPr/>
            </a:pPr>
            <a:r>
              <a:rPr lang="ru-RU" sz="1400"/>
              <a:t>Книги-помощники, книги-подсказки нужны и детям, и родителям не меньше, чем известные сказки, истории, повести. Каждая книга серии — готовый сценарий сюжетно-ролевой игры, пошаговая «инструкция» по преодолению детских страхов и комплексов. </a:t>
            </a:r>
            <a:endParaRPr/>
          </a:p>
          <a:p>
            <a:pPr marL="285750" lvl="0" indent="-285750">
              <a:spcBef>
                <a:spcPts val="600"/>
              </a:spcBef>
              <a:spcAft>
                <a:spcPts val="300"/>
              </a:spcAft>
              <a:buClr>
                <a:srgbClr val="0070C0"/>
              </a:buClr>
              <a:buFont typeface="Wingdings"/>
              <a:buChar char="ü"/>
              <a:defRPr/>
            </a:pPr>
            <a:r>
              <a:rPr lang="ru-RU" sz="1400"/>
              <a:t>Если ребёнок разберётся в огромном спектре чувств, то в дальнейшем он без труда сможет понимать себя и других людей, получать удовольствие от общения.</a:t>
            </a:r>
            <a:endParaRPr/>
          </a:p>
          <a:p>
            <a:pPr marL="285750" lvl="0" indent="-285750">
              <a:spcBef>
                <a:spcPts val="600"/>
              </a:spcBef>
              <a:spcAft>
                <a:spcPts val="300"/>
              </a:spcAft>
              <a:buClr>
                <a:srgbClr val="0070C0"/>
              </a:buClr>
              <a:buFont typeface="Wingdings"/>
              <a:buChar char="ü"/>
              <a:defRPr/>
            </a:pPr>
            <a:r>
              <a:rPr lang="ru-RU" sz="1400"/>
              <a:t>Серию «Первые эмоции в сказках и картинках» придумала Ирина Зартайская — известный детский писатель, член Союза писателей Санкт-Петербурга, лауреат многих конкурсов и премий. Автор бестселлера про приключения Пряника и Вареника.</a:t>
            </a:r>
            <a:endParaRPr/>
          </a:p>
          <a:p>
            <a:pPr marL="285750" lvl="0" indent="-285750">
              <a:spcBef>
                <a:spcPts val="600"/>
              </a:spcBef>
              <a:spcAft>
                <a:spcPts val="300"/>
              </a:spcAft>
              <a:buClr>
                <a:srgbClr val="0070C0"/>
              </a:buClr>
              <a:buFont typeface="Wingdings"/>
              <a:buChar char="ü"/>
              <a:defRPr/>
            </a:pPr>
            <a:endParaRPr lang="ru-RU" sz="1400"/>
          </a:p>
          <a:p>
            <a:pPr lvl="0">
              <a:spcBef>
                <a:spcPts val="600"/>
              </a:spcBef>
              <a:spcAft>
                <a:spcPts val="300"/>
              </a:spcAft>
              <a:buClr>
                <a:srgbClr val="0070C0"/>
              </a:buClr>
              <a:defRPr/>
            </a:pPr>
            <a:r>
              <a:rPr lang="ru-RU" sz="1400"/>
              <a:t>               В серии:</a:t>
            </a:r>
          </a:p>
        </p:txBody>
      </p:sp>
      <p:sp>
        <p:nvSpPr>
          <p:cNvPr id="9" name="TextBox 9"/>
          <p:cNvSpPr>
            <a:spLocks/>
          </p:cNvSpPr>
          <p:nvPr/>
        </p:nvSpPr>
        <p:spPr bwMode="auto">
          <a:xfrm>
            <a:off x="442966" y="354579"/>
            <a:ext cx="11322947" cy="467820"/>
          </a:xfrm>
          <a:prstGeom prst="rect">
            <a:avLst/>
          </a:prstGeom>
          <a:noFill/>
        </p:spPr>
        <p:txBody>
          <a:bodyPr wrap="square" lIns="0" tIns="0" rIns="0" bIns="0" rtlCol="0">
            <a:spAutoFit/>
          </a:bodyPr>
          <a:lstStyle/>
          <a:p>
            <a:pPr>
              <a:lnSpc>
                <a:spcPct val="95000"/>
              </a:lnSpc>
              <a:defRPr/>
            </a:pPr>
            <a:r>
              <a:rPr lang="ru-RU" sz="3200" b="1" spc="-40">
                <a:gradFill>
                  <a:gsLst>
                    <a:gs pos="0">
                      <a:srgbClr val="2D2B8D"/>
                    </a:gs>
                    <a:gs pos="88000">
                      <a:srgbClr val="00B0F0"/>
                    </a:gs>
                  </a:gsLst>
                  <a:lin ang="2400000" scaled="0"/>
                </a:gradFill>
                <a:ea typeface="Open Sans"/>
                <a:cs typeface="Open Sans"/>
              </a:rPr>
              <a:t>Серия «Первые эмоции в сказках и картинках»</a:t>
            </a:r>
            <a:endParaRPr/>
          </a:p>
        </p:txBody>
      </p:sp>
      <p:pic>
        <p:nvPicPr>
          <p:cNvPr id="10" name="Рисунок 1"/>
          <p:cNvPicPr>
            <a:picLocks noChangeAspect="1"/>
          </p:cNvPicPr>
          <p:nvPr/>
        </p:nvPicPr>
        <p:blipFill>
          <a:blip r:embed="rId5"/>
          <a:stretch/>
        </p:blipFill>
        <p:spPr bwMode="auto">
          <a:xfrm>
            <a:off x="550862" y="1777792"/>
            <a:ext cx="2882935" cy="3052889"/>
          </a:xfrm>
          <a:prstGeom prst="rect">
            <a:avLst/>
          </a:prstGeom>
          <a:effectLst>
            <a:outerShdw blurRad="177800" dist="38100" dir="2700000" algn="tl" rotWithShape="0">
              <a:prstClr val="black">
                <a:alpha val="40000"/>
              </a:prstClr>
            </a:outerShdw>
          </a:effectLst>
        </p:spPr>
      </p:pic>
      <p:pic>
        <p:nvPicPr>
          <p:cNvPr id="11" name="Рисунок 13"/>
          <p:cNvPicPr/>
          <p:nvPr/>
        </p:nvPicPr>
        <p:blipFill>
          <a:blip r:embed="rId6"/>
          <a:stretch/>
        </p:blipFill>
        <p:spPr bwMode="auto">
          <a:xfrm>
            <a:off x="9993122" y="5206455"/>
            <a:ext cx="1199515" cy="1327150"/>
          </a:xfrm>
          <a:prstGeom prst="rect">
            <a:avLst/>
          </a:prstGeom>
          <a:effectLst>
            <a:outerShdw blurRad="50800" dist="38100" dir="2700000" algn="tl" rotWithShape="0">
              <a:prstClr val="black">
                <a:alpha val="40000"/>
              </a:prstClr>
            </a:outerShdw>
          </a:effectLst>
        </p:spPr>
      </p:pic>
      <p:pic>
        <p:nvPicPr>
          <p:cNvPr id="12" name="Рисунок 14"/>
          <p:cNvPicPr/>
          <p:nvPr/>
        </p:nvPicPr>
        <p:blipFill>
          <a:blip r:embed="rId7"/>
          <a:stretch/>
        </p:blipFill>
        <p:spPr bwMode="auto">
          <a:xfrm>
            <a:off x="7424465" y="5191469"/>
            <a:ext cx="1218565" cy="1342390"/>
          </a:xfrm>
          <a:prstGeom prst="rect">
            <a:avLst/>
          </a:prstGeom>
          <a:effectLst>
            <a:outerShdw blurRad="50800" dist="38100" dir="2700000" algn="tl" rotWithShape="0">
              <a:prstClr val="black">
                <a:alpha val="40000"/>
              </a:prstClr>
            </a:outerShdw>
          </a:effectLst>
        </p:spPr>
      </p:pic>
      <p:pic>
        <p:nvPicPr>
          <p:cNvPr id="13" name="Рисунок 15"/>
          <p:cNvPicPr/>
          <p:nvPr/>
        </p:nvPicPr>
        <p:blipFill>
          <a:blip r:embed="rId8"/>
          <a:stretch/>
        </p:blipFill>
        <p:spPr bwMode="auto">
          <a:xfrm>
            <a:off x="6141219" y="5206455"/>
            <a:ext cx="1183005" cy="1337945"/>
          </a:xfrm>
          <a:prstGeom prst="rect">
            <a:avLst/>
          </a:prstGeom>
          <a:effectLst>
            <a:outerShdw blurRad="50800" dist="38100" dir="2700000" algn="tl" rotWithShape="0">
              <a:prstClr val="black">
                <a:alpha val="40000"/>
              </a:prstClr>
            </a:outerShdw>
          </a:effectLst>
        </p:spPr>
      </p:pic>
      <p:pic>
        <p:nvPicPr>
          <p:cNvPr id="14" name="Рисунок 37"/>
          <p:cNvPicPr>
            <a:picLocks noChangeAspect="1" noChangeArrowheads="1"/>
          </p:cNvPicPr>
          <p:nvPr/>
        </p:nvPicPr>
        <p:blipFill>
          <a:blip r:embed="rId9"/>
          <a:stretch/>
        </p:blipFill>
        <p:spPr bwMode="auto">
          <a:xfrm>
            <a:off x="8684838" y="5177864"/>
            <a:ext cx="1323974" cy="1428750"/>
          </a:xfrm>
          <a:prstGeom prst="rect">
            <a:avLst/>
          </a:prstGeom>
          <a:noFill/>
        </p:spPr>
      </p:pic>
      <p:sp>
        <p:nvSpPr>
          <p:cNvPr id="15" name="Rectangle 5"/>
          <p:cNvSpPr>
            <a:spLocks noChangeArrowheads="1"/>
          </p:cNvSpPr>
          <p:nvPr/>
        </p:nvSpPr>
        <p:spPr bwMode="auto">
          <a:xfrm>
            <a:off x="5876544" y="2229572"/>
            <a:ext cx="12192000" cy="457200"/>
          </a:xfrm>
          <a:prstGeom prst="rect">
            <a:avLst/>
          </a:prstGeom>
          <a:noFill/>
          <a:ln>
            <a:noFill/>
          </a:ln>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ru-RU" sz="1100" b="1" i="0" u="none" strike="noStrike" cap="none">
                <a:ln>
                  <a:noFill/>
                </a:ln>
                <a:solidFill>
                  <a:schemeClr val="tx1"/>
                </a:solidFill>
                <a:latin typeface="Arial"/>
                <a:ea typeface="Times New Roman"/>
                <a:cs typeface="Calibri"/>
              </a:rPr>
              <a:t>    </a:t>
            </a:r>
            <a:endParaRPr lang="ru-RU" sz="1800" b="0" i="0" u="none" strike="noStrike" cap="none">
              <a:ln>
                <a:noFill/>
              </a:ln>
              <a:solidFill>
                <a:schemeClr val="tx1"/>
              </a:solidFill>
              <a:latin typeface="Arial"/>
            </a:endParaRPr>
          </a:p>
        </p:txBody>
      </p:sp>
      <p:sp>
        <p:nvSpPr>
          <p:cNvPr id="16" name="Rectangle 6"/>
          <p:cNvSpPr>
            <a:spLocks noChangeArrowheads="1"/>
          </p:cNvSpPr>
          <p:nvPr/>
        </p:nvSpPr>
        <p:spPr bwMode="auto">
          <a:xfrm>
            <a:off x="5876544" y="4115522"/>
            <a:ext cx="12192000" cy="0"/>
          </a:xfrm>
          <a:prstGeom prst="rect">
            <a:avLst/>
          </a:prstGeom>
          <a:noFill/>
          <a:ln>
            <a:noFill/>
          </a:ln>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ru-RU" sz="1200" b="0" i="0" u="none" strike="noStrike" cap="none">
                <a:ln>
                  <a:noFill/>
                </a:ln>
                <a:solidFill>
                  <a:schemeClr val="tx1"/>
                </a:solidFill>
                <a:latin typeface="Arial"/>
                <a:ea typeface="Times New Roman"/>
              </a:rPr>
              <a:t> </a:t>
            </a:r>
            <a:endParaRPr lang="ru-RU" sz="1800" b="0" i="0" u="none" strike="noStrike" cap="none">
              <a:ln>
                <a:noFill/>
              </a:ln>
              <a:solidFill>
                <a:schemeClr val="tx1"/>
              </a:solidFill>
              <a:latin typeface="Arial"/>
            </a:endParaRPr>
          </a:p>
        </p:txBody>
      </p:sp>
      <p:sp>
        <p:nvSpPr>
          <p:cNvPr id="17" name="Rectangle 7"/>
          <p:cNvSpPr>
            <a:spLocks noChangeArrowheads="1"/>
          </p:cNvSpPr>
          <p:nvPr/>
        </p:nvSpPr>
        <p:spPr bwMode="auto">
          <a:xfrm>
            <a:off x="5876544" y="5553797"/>
            <a:ext cx="12192000" cy="0"/>
          </a:xfrm>
          <a:prstGeom prst="rect">
            <a:avLst/>
          </a:prstGeom>
          <a:noFill/>
          <a:ln>
            <a:noFill/>
          </a:ln>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ru-RU" sz="1200" b="0" i="0" u="none" strike="noStrike" cap="none">
                <a:ln>
                  <a:noFill/>
                </a:ln>
                <a:solidFill>
                  <a:schemeClr val="tx1"/>
                </a:solidFill>
                <a:latin typeface="Arial"/>
                <a:ea typeface="Times New Roman"/>
              </a:rPr>
              <a:t> </a:t>
            </a:r>
            <a:endParaRPr lang="ru-RU" sz="1800" b="0" i="0" u="none" strike="noStrike" cap="none">
              <a:ln>
                <a:noFill/>
              </a:ln>
              <a:solidFill>
                <a:schemeClr val="tx1"/>
              </a:solidFill>
              <a:latin typeface="Arial"/>
            </a:endParaRPr>
          </a:p>
        </p:txBody>
      </p:sp>
      <p:sp>
        <p:nvSpPr>
          <p:cNvPr id="18" name="Rectangle 8"/>
          <p:cNvSpPr>
            <a:spLocks noChangeArrowheads="1"/>
          </p:cNvSpPr>
          <p:nvPr/>
        </p:nvSpPr>
        <p:spPr bwMode="auto">
          <a:xfrm>
            <a:off x="5876544" y="8411297"/>
            <a:ext cx="12192000" cy="0"/>
          </a:xfrm>
          <a:prstGeom prst="rect">
            <a:avLst/>
          </a:prstGeom>
          <a:noFill/>
          <a:ln>
            <a:noFill/>
          </a:ln>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ru-RU" sz="800" b="0" i="0" u="none" strike="noStrike" cap="none">
                <a:ln>
                  <a:noFill/>
                </a:ln>
                <a:solidFill>
                  <a:schemeClr val="tx1"/>
                </a:solidFill>
                <a:latin typeface="Arial"/>
              </a:rPr>
              <a:t> </a:t>
            </a:r>
            <a:endParaRPr lang="ru-RU" sz="1800" b="0" i="0" u="none" strike="noStrike" cap="none">
              <a:ln>
                <a:noFill/>
              </a:ln>
              <a:solidFill>
                <a:schemeClr val="tx1"/>
              </a:solidFill>
              <a:latin typeface="Arial"/>
            </a:endParaRPr>
          </a:p>
        </p:txBody>
      </p:sp>
      <p:sp>
        <p:nvSpPr>
          <p:cNvPr id="19" name="Номер слайда 10"/>
          <p:cNvSpPr>
            <a:spLocks noGrp="1"/>
          </p:cNvSpPr>
          <p:nvPr>
            <p:ph type="sldNum" sz="quarter" idx="12"/>
          </p:nvPr>
        </p:nvSpPr>
        <p:spPr bwMode="auto"/>
        <p:txBody>
          <a:bodyPr/>
          <a:lstStyle/>
          <a:p>
            <a:pPr>
              <a:defRPr/>
            </a:pPr>
            <a:fld id="{0E138DCF-8897-47D9-AE1B-A711B24EDBFC}" type="slidenum">
              <a:rPr lang="ru-RU"/>
              <a:t>19</a:t>
            </a:fld>
            <a:endParaRPr lang="ru-RU"/>
          </a:p>
        </p:txBody>
      </p:sp>
      <p:sp>
        <p:nvSpPr>
          <p:cNvPr id="20" name="Овал 18"/>
          <p:cNvSpPr/>
          <p:nvPr/>
        </p:nvSpPr>
        <p:spPr bwMode="auto">
          <a:xfrm>
            <a:off x="11023207" y="235197"/>
            <a:ext cx="876692" cy="87669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lang="ru-RU" sz="2000" b="1"/>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2050" name="oleObj" r:id="rId3" imgW="0" imgH="0" progId="TCLayout.ActiveDocument.1">
                  <p:embed/>
                </p:oleObj>
              </mc:Choice>
              <mc:Fallback>
                <p:oleObj name="oleObj" r:id="rId3" imgW="0" imgH="0" progId="TCLayout.ActiveDocument.1">
                  <p:embed/>
                  <p:pic>
                    <p:nvPicPr>
                      <p:cNvPr id="4" name=""/>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Прямоугольник 36"/>
          <p:cNvSpPr/>
          <p:nvPr/>
        </p:nvSpPr>
        <p:spPr bwMode="auto">
          <a:xfrm rot="10800000">
            <a:off x="7140775" y="0"/>
            <a:ext cx="5080000" cy="6858000"/>
          </a:xfrm>
          <a:prstGeom prst="rect">
            <a:avLst/>
          </a:prstGeom>
          <a:gradFill>
            <a:gsLst>
              <a:gs pos="0">
                <a:srgbClr val="00B0F0"/>
              </a:gs>
              <a:gs pos="88000">
                <a:srgbClr val="2D2B8D"/>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6" name="Прямоугольник 30"/>
          <p:cNvSpPr/>
          <p:nvPr/>
        </p:nvSpPr>
        <p:spPr bwMode="auto">
          <a:xfrm>
            <a:off x="8419693" y="1765755"/>
            <a:ext cx="3170545"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defRPr/>
            </a:pPr>
            <a:r>
              <a:rPr lang="ru-RU" sz="1400">
                <a:latin typeface="Open Sans"/>
                <a:ea typeface="Open Sans"/>
                <a:cs typeface="Open Sans"/>
              </a:rPr>
              <a:t>ПМК «Мир открытий»</a:t>
            </a:r>
            <a:endParaRPr/>
          </a:p>
          <a:p>
            <a:pPr>
              <a:defRPr/>
            </a:pPr>
            <a:endParaRPr lang="ru-RU" sz="1400">
              <a:latin typeface="Open Sans"/>
              <a:ea typeface="Open Sans"/>
              <a:cs typeface="Open Sans"/>
            </a:endParaRPr>
          </a:p>
        </p:txBody>
      </p:sp>
      <p:grpSp>
        <p:nvGrpSpPr>
          <p:cNvPr id="7" name="Группа 1"/>
          <p:cNvGrpSpPr/>
          <p:nvPr/>
        </p:nvGrpSpPr>
        <p:grpSpPr bwMode="auto">
          <a:xfrm>
            <a:off x="7559745" y="1617031"/>
            <a:ext cx="728340" cy="728336"/>
            <a:chOff x="7559745" y="1617031"/>
            <a:chExt cx="728340" cy="728336"/>
          </a:xfrm>
        </p:grpSpPr>
        <p:sp>
          <p:nvSpPr>
            <p:cNvPr id="8" name="Овал 40"/>
            <p:cNvSpPr/>
            <p:nvPr/>
          </p:nvSpPr>
          <p:spPr bwMode="auto">
            <a:xfrm>
              <a:off x="7559745" y="1617031"/>
              <a:ext cx="728340" cy="728336"/>
            </a:xfrm>
            <a:prstGeom prst="ellips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a:defRPr/>
              </a:pPr>
              <a:endParaRPr lang="ru-RU" sz="2800">
                <a:solidFill>
                  <a:schemeClr val="bg1">
                    <a:lumMod val="85000"/>
                  </a:schemeClr>
                </a:solidFill>
                <a:latin typeface="Open Sans Extrabold"/>
                <a:ea typeface="Open Sans Extrabold"/>
                <a:cs typeface="Open Sans Extrabold"/>
              </a:endParaRPr>
            </a:p>
          </p:txBody>
        </p:sp>
        <p:pic>
          <p:nvPicPr>
            <p:cNvPr id="9" name="Рисунок 6" descr="Попасть в яблочко"/>
            <p:cNvPicPr>
              <a:picLocks noChangeAspect="1"/>
            </p:cNvPicPr>
            <p:nvPr/>
          </p:nvPicPr>
          <p:blipFill>
            <a:blip r:embed="rId5"/>
            <a:stretch/>
          </p:blipFill>
          <p:spPr bwMode="auto">
            <a:xfrm>
              <a:off x="7734300" y="1777850"/>
              <a:ext cx="406698" cy="406698"/>
            </a:xfrm>
            <a:prstGeom prst="rect">
              <a:avLst/>
            </a:prstGeom>
          </p:spPr>
        </p:pic>
      </p:grpSp>
      <p:grpSp>
        <p:nvGrpSpPr>
          <p:cNvPr id="10" name="Группа 8"/>
          <p:cNvGrpSpPr/>
          <p:nvPr/>
        </p:nvGrpSpPr>
        <p:grpSpPr bwMode="auto">
          <a:xfrm>
            <a:off x="576954" y="1933225"/>
            <a:ext cx="935645" cy="935641"/>
            <a:chOff x="576954" y="1933225"/>
            <a:chExt cx="935645" cy="935641"/>
          </a:xfrm>
        </p:grpSpPr>
        <p:sp>
          <p:nvSpPr>
            <p:cNvPr id="11" name="Овал 22"/>
            <p:cNvSpPr/>
            <p:nvPr/>
          </p:nvSpPr>
          <p:spPr bwMode="auto">
            <a:xfrm>
              <a:off x="576954" y="1933225"/>
              <a:ext cx="935645" cy="935641"/>
            </a:xfrm>
            <a:prstGeom prst="ellips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a:defRPr/>
              </a:pPr>
              <a:endParaRPr lang="ru-RU" sz="2800">
                <a:solidFill>
                  <a:schemeClr val="bg1">
                    <a:lumMod val="85000"/>
                  </a:schemeClr>
                </a:solidFill>
                <a:latin typeface="Open Sans Extrabold"/>
                <a:ea typeface="Open Sans Extrabold"/>
                <a:cs typeface="Open Sans Extrabold"/>
              </a:endParaRPr>
            </a:p>
          </p:txBody>
        </p:sp>
        <p:pic>
          <p:nvPicPr>
            <p:cNvPr id="12" name="Рисунок 24"/>
            <p:cNvPicPr>
              <a:picLocks noChangeAspect="1"/>
            </p:cNvPicPr>
            <p:nvPr/>
          </p:nvPicPr>
          <p:blipFill>
            <a:blip r:embed="rId6"/>
            <a:stretch/>
          </p:blipFill>
          <p:spPr bwMode="auto">
            <a:xfrm>
              <a:off x="716733" y="2054475"/>
              <a:ext cx="656087" cy="656087"/>
            </a:xfrm>
            <a:prstGeom prst="rect">
              <a:avLst/>
            </a:prstGeom>
          </p:spPr>
        </p:pic>
      </p:grpSp>
      <p:grpSp>
        <p:nvGrpSpPr>
          <p:cNvPr id="13" name="Группа 20"/>
          <p:cNvGrpSpPr/>
          <p:nvPr/>
        </p:nvGrpSpPr>
        <p:grpSpPr bwMode="auto">
          <a:xfrm>
            <a:off x="7573479" y="2561466"/>
            <a:ext cx="728340" cy="728336"/>
            <a:chOff x="7559745" y="1617031"/>
            <a:chExt cx="728340" cy="728336"/>
          </a:xfrm>
        </p:grpSpPr>
        <p:sp>
          <p:nvSpPr>
            <p:cNvPr id="14" name="Овал 21"/>
            <p:cNvSpPr/>
            <p:nvPr/>
          </p:nvSpPr>
          <p:spPr bwMode="auto">
            <a:xfrm>
              <a:off x="7559745" y="1617031"/>
              <a:ext cx="728340" cy="728336"/>
            </a:xfrm>
            <a:prstGeom prst="ellips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a:defRPr/>
              </a:pPr>
              <a:endParaRPr lang="ru-RU" sz="2800">
                <a:solidFill>
                  <a:schemeClr val="bg1">
                    <a:lumMod val="85000"/>
                  </a:schemeClr>
                </a:solidFill>
                <a:latin typeface="Open Sans Extrabold"/>
                <a:ea typeface="Open Sans Extrabold"/>
                <a:cs typeface="Open Sans Extrabold"/>
              </a:endParaRPr>
            </a:p>
          </p:txBody>
        </p:sp>
        <p:pic>
          <p:nvPicPr>
            <p:cNvPr id="15" name="Рисунок 23" descr="Попасть в яблочко"/>
            <p:cNvPicPr>
              <a:picLocks noChangeAspect="1"/>
            </p:cNvPicPr>
            <p:nvPr/>
          </p:nvPicPr>
          <p:blipFill>
            <a:blip r:embed="rId5"/>
            <a:stretch/>
          </p:blipFill>
          <p:spPr bwMode="auto">
            <a:xfrm>
              <a:off x="7734300" y="1777850"/>
              <a:ext cx="406698" cy="406698"/>
            </a:xfrm>
            <a:prstGeom prst="rect">
              <a:avLst/>
            </a:prstGeom>
          </p:spPr>
        </p:pic>
      </p:grpSp>
      <p:grpSp>
        <p:nvGrpSpPr>
          <p:cNvPr id="16" name="Группа 29"/>
          <p:cNvGrpSpPr/>
          <p:nvPr/>
        </p:nvGrpSpPr>
        <p:grpSpPr bwMode="auto">
          <a:xfrm>
            <a:off x="7587213" y="3510325"/>
            <a:ext cx="728340" cy="728336"/>
            <a:chOff x="7559745" y="1617031"/>
            <a:chExt cx="728340" cy="728336"/>
          </a:xfrm>
        </p:grpSpPr>
        <p:sp>
          <p:nvSpPr>
            <p:cNvPr id="17" name="Овал 37"/>
            <p:cNvSpPr/>
            <p:nvPr/>
          </p:nvSpPr>
          <p:spPr bwMode="auto">
            <a:xfrm>
              <a:off x="7559745" y="1617031"/>
              <a:ext cx="728340" cy="728336"/>
            </a:xfrm>
            <a:prstGeom prst="ellips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a:defRPr/>
              </a:pPr>
              <a:endParaRPr lang="ru-RU" sz="2800">
                <a:solidFill>
                  <a:schemeClr val="bg1">
                    <a:lumMod val="85000"/>
                  </a:schemeClr>
                </a:solidFill>
                <a:latin typeface="Open Sans Extrabold"/>
                <a:ea typeface="Open Sans Extrabold"/>
                <a:cs typeface="Open Sans Extrabold"/>
              </a:endParaRPr>
            </a:p>
          </p:txBody>
        </p:sp>
        <p:pic>
          <p:nvPicPr>
            <p:cNvPr id="18" name="Рисунок 38" descr="Попасть в яблочко"/>
            <p:cNvPicPr>
              <a:picLocks noChangeAspect="1"/>
            </p:cNvPicPr>
            <p:nvPr/>
          </p:nvPicPr>
          <p:blipFill>
            <a:blip r:embed="rId5"/>
            <a:stretch/>
          </p:blipFill>
          <p:spPr bwMode="auto">
            <a:xfrm>
              <a:off x="7734300" y="1777850"/>
              <a:ext cx="406698" cy="406698"/>
            </a:xfrm>
            <a:prstGeom prst="rect">
              <a:avLst/>
            </a:prstGeom>
          </p:spPr>
        </p:pic>
      </p:grpSp>
      <p:sp>
        <p:nvSpPr>
          <p:cNvPr id="19" name="Прямоугольник 28"/>
          <p:cNvSpPr/>
          <p:nvPr/>
        </p:nvSpPr>
        <p:spPr bwMode="auto">
          <a:xfrm>
            <a:off x="8419691" y="2732903"/>
            <a:ext cx="3170545"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defRPr/>
            </a:pPr>
            <a:r>
              <a:rPr lang="ru-RU" sz="1400">
                <a:latin typeface="Open Sans"/>
                <a:ea typeface="Open Sans"/>
                <a:cs typeface="Open Sans"/>
              </a:rPr>
              <a:t>ПМК «Радуга»</a:t>
            </a:r>
            <a:endParaRPr/>
          </a:p>
          <a:p>
            <a:pPr>
              <a:defRPr/>
            </a:pPr>
            <a:endParaRPr lang="ru-RU" sz="1400">
              <a:latin typeface="Open Sans"/>
              <a:ea typeface="Open Sans"/>
              <a:cs typeface="Open Sans"/>
            </a:endParaRPr>
          </a:p>
        </p:txBody>
      </p:sp>
      <p:sp>
        <p:nvSpPr>
          <p:cNvPr id="20" name="Прямоугольник 32"/>
          <p:cNvSpPr/>
          <p:nvPr/>
        </p:nvSpPr>
        <p:spPr bwMode="auto">
          <a:xfrm>
            <a:off x="8419691" y="3807773"/>
            <a:ext cx="3170545"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defRPr/>
            </a:pPr>
            <a:r>
              <a:rPr lang="ru-RU" sz="1400">
                <a:latin typeface="Open Sans"/>
                <a:ea typeface="Open Sans"/>
                <a:cs typeface="Open Sans"/>
              </a:rPr>
              <a:t>ПМК «Преемственность»</a:t>
            </a:r>
          </a:p>
        </p:txBody>
      </p:sp>
      <p:sp>
        <p:nvSpPr>
          <p:cNvPr id="21" name="TextBox 25"/>
          <p:cNvSpPr>
            <a:spLocks/>
          </p:cNvSpPr>
          <p:nvPr/>
        </p:nvSpPr>
        <p:spPr bwMode="auto">
          <a:xfrm>
            <a:off x="1687154" y="1933838"/>
            <a:ext cx="4191455" cy="935641"/>
          </a:xfrm>
          <a:prstGeom prst="rect">
            <a:avLst/>
          </a:prstGeom>
          <a:noFill/>
        </p:spPr>
        <p:txBody>
          <a:bodyPr wrap="square" lIns="0" tIns="0" rIns="0" bIns="0" rtlCol="0">
            <a:spAutoFit/>
          </a:bodyPr>
          <a:lstStyle/>
          <a:p>
            <a:pPr>
              <a:lnSpc>
                <a:spcPct val="95000"/>
              </a:lnSpc>
              <a:defRPr/>
            </a:pPr>
            <a:r>
              <a:rPr lang="ru-RU" sz="3200" b="1" spc="-40">
                <a:gradFill>
                  <a:gsLst>
                    <a:gs pos="0">
                      <a:srgbClr val="2D2B8D"/>
                    </a:gs>
                    <a:gs pos="88000">
                      <a:srgbClr val="00B0F0"/>
                    </a:gs>
                  </a:gsLst>
                  <a:lin ang="2400000" scaled="0"/>
                </a:gradFill>
                <a:latin typeface="Open Sans"/>
                <a:ea typeface="Open Sans"/>
                <a:cs typeface="Open Sans"/>
              </a:rPr>
              <a:t>Программы дошкольного образования</a:t>
            </a:r>
            <a:endParaRPr/>
          </a:p>
        </p:txBody>
      </p:sp>
      <p:sp>
        <p:nvSpPr>
          <p:cNvPr id="22" name="Номер слайда 5"/>
          <p:cNvSpPr>
            <a:spLocks noGrp="1"/>
          </p:cNvSpPr>
          <p:nvPr>
            <p:ph type="sldNum" sz="quarter" idx="12"/>
          </p:nvPr>
        </p:nvSpPr>
        <p:spPr bwMode="auto"/>
        <p:txBody>
          <a:bodyPr/>
          <a:lstStyle/>
          <a:p>
            <a:pPr>
              <a:defRPr/>
            </a:pPr>
            <a:fld id="{0E138DCF-8897-47D9-AE1B-A711B24EDBFC}" type="slidenum">
              <a:rPr lang="ru-RU"/>
              <a:t>2</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5362" name="oleObj" r:id="rId3" imgW="0" imgH="0" progId="TCLayout.ActiveDocument.1">
                  <p:embed/>
                </p:oleObj>
              </mc:Choice>
              <mc:Fallback>
                <p:oleObj name="oleObj" r:id="rId3" imgW="0" imgH="0" progId="TCLayout.ActiveDocument.1">
                  <p:embed/>
                  <p:pic>
                    <p:nvPicPr>
                      <p:cNvPr id="4" name=""/>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TextBox 24"/>
          <p:cNvSpPr>
            <a:spLocks/>
          </p:cNvSpPr>
          <p:nvPr/>
        </p:nvSpPr>
        <p:spPr bwMode="auto">
          <a:xfrm>
            <a:off x="456264" y="440673"/>
            <a:ext cx="11322947" cy="467820"/>
          </a:xfrm>
          <a:prstGeom prst="rect">
            <a:avLst/>
          </a:prstGeom>
          <a:noFill/>
        </p:spPr>
        <p:txBody>
          <a:bodyPr wrap="square" lIns="0" tIns="0" rIns="0" bIns="0" rtlCol="0">
            <a:spAutoFit/>
          </a:bodyPr>
          <a:lstStyle>
            <a:defPPr>
              <a:defRPr lang="ru-RU"/>
            </a:defPPr>
            <a:lvl1pPr>
              <a:lnSpc>
                <a:spcPct val="95000"/>
              </a:lnSpc>
              <a:defRPr sz="3200" b="1" spc="-40">
                <a:gradFill>
                  <a:gsLst>
                    <a:gs pos="0">
                      <a:srgbClr val="2D2B8D"/>
                    </a:gs>
                    <a:gs pos="88000">
                      <a:srgbClr val="00B0F0"/>
                    </a:gs>
                  </a:gsLst>
                  <a:lin ang="2400000" scaled="0"/>
                </a:gradFill>
                <a:ea typeface="Open Sans"/>
                <a:cs typeface="Open Sans"/>
              </a:defRPr>
            </a:lvl1pPr>
          </a:lstStyle>
          <a:p>
            <a:pPr>
              <a:defRPr/>
            </a:pPr>
            <a:r>
              <a:rPr lang="ru-RU"/>
              <a:t>Серия «Читаем с таксой Ламбой»</a:t>
            </a:r>
            <a:endParaRPr/>
          </a:p>
        </p:txBody>
      </p:sp>
      <p:cxnSp>
        <p:nvCxnSpPr>
          <p:cNvPr id="6" name="Прямая соединительная линия 2"/>
          <p:cNvCxnSpPr>
            <a:cxnSpLocks/>
          </p:cNvCxnSpPr>
          <p:nvPr/>
        </p:nvCxnSpPr>
        <p:spPr bwMode="auto">
          <a:xfrm>
            <a:off x="0" y="1364343"/>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7" name="TextBox 18"/>
          <p:cNvSpPr>
            <a:spLocks/>
          </p:cNvSpPr>
          <p:nvPr/>
        </p:nvSpPr>
        <p:spPr bwMode="auto">
          <a:xfrm>
            <a:off x="456263" y="4925499"/>
            <a:ext cx="2120681" cy="6261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35718" tIns="35718" rIns="35718" bIns="35718" numCol="1" spcCol="38100" rtlCol="0" anchor="ctr">
            <a:spAutoFit/>
          </a:bodyPr>
          <a:lstStyle/>
          <a:p>
            <a:pPr lvl="0">
              <a:defRPr/>
            </a:pPr>
            <a:r>
              <a:rPr lang="ru-RU" sz="1200" b="1" i="0" u="none" strike="noStrike" cap="none" spc="0">
                <a:ln>
                  <a:noFill/>
                </a:ln>
                <a:solidFill>
                  <a:prstClr val="black"/>
                </a:solidFill>
                <a:ea typeface="Open Sans Light"/>
                <a:cs typeface="Open Sans Light"/>
              </a:rPr>
              <a:t>Код: </a:t>
            </a:r>
            <a:r>
              <a:rPr lang="ru-RU" sz="1200">
                <a:solidFill>
                  <a:prstClr val="black"/>
                </a:solidFill>
                <a:ea typeface="Open Sans Light"/>
                <a:cs typeface="Open Sans Light"/>
              </a:rPr>
              <a:t>311-0712-01</a:t>
            </a:r>
            <a:endParaRPr/>
          </a:p>
          <a:p>
            <a:pPr lvl="0">
              <a:defRPr/>
            </a:pPr>
            <a:r>
              <a:rPr lang="ru-RU" sz="1200" b="1" i="0" u="none" strike="noStrike" cap="none" spc="0">
                <a:ln>
                  <a:noFill/>
                </a:ln>
                <a:solidFill>
                  <a:prstClr val="black"/>
                </a:solidFill>
                <a:ea typeface="Open Sans Light"/>
                <a:cs typeface="Open Sans Light"/>
              </a:rPr>
              <a:t>Параметры:</a:t>
            </a:r>
            <a:r>
              <a:rPr lang="en-US" sz="1200" b="1" i="0" u="none" strike="noStrike" cap="none" spc="0">
                <a:ln>
                  <a:noFill/>
                </a:ln>
                <a:solidFill>
                  <a:prstClr val="black"/>
                </a:solidFill>
                <a:ea typeface="Open Sans Light"/>
                <a:cs typeface="Open Sans Light"/>
              </a:rPr>
              <a:t> </a:t>
            </a:r>
            <a:r>
              <a:rPr lang="ru-RU" sz="1200">
                <a:solidFill>
                  <a:prstClr val="black"/>
                </a:solidFill>
                <a:ea typeface="Open Sans Light"/>
                <a:cs typeface="Open Sans Light"/>
              </a:rPr>
              <a:t>170х180 мм., </a:t>
            </a:r>
            <a:endParaRPr/>
          </a:p>
          <a:p>
            <a:pPr lvl="0">
              <a:defRPr/>
            </a:pPr>
            <a:r>
              <a:rPr lang="ru-RU" sz="1200">
                <a:solidFill>
                  <a:prstClr val="black"/>
                </a:solidFill>
                <a:ea typeface="Open Sans Light"/>
                <a:cs typeface="Open Sans Light"/>
              </a:rPr>
              <a:t>24 </a:t>
            </a:r>
            <a:r>
              <a:rPr lang="ru-RU" sz="1200" b="0" i="0" u="none" strike="noStrike" cap="none" spc="0">
                <a:ln>
                  <a:noFill/>
                </a:ln>
                <a:solidFill>
                  <a:prstClr val="black"/>
                </a:solidFill>
                <a:ea typeface="Open Sans Light"/>
                <a:cs typeface="Open Sans Light"/>
              </a:rPr>
              <a:t>стр., 4</a:t>
            </a:r>
            <a:r>
              <a:rPr lang="ru-RU" sz="1200">
                <a:solidFill>
                  <a:prstClr val="black"/>
                </a:solidFill>
                <a:ea typeface="Open Sans Light"/>
                <a:cs typeface="Open Sans Light"/>
              </a:rPr>
              <a:t> </a:t>
            </a:r>
            <a:r>
              <a:rPr lang="ru-RU" sz="1200" b="0" i="0" u="none" strike="noStrike" cap="none" spc="0">
                <a:ln>
                  <a:noFill/>
                </a:ln>
                <a:solidFill>
                  <a:prstClr val="black"/>
                </a:solidFill>
                <a:ea typeface="Open Sans Light"/>
                <a:cs typeface="Open Sans Light"/>
              </a:rPr>
              <a:t>краск</a:t>
            </a:r>
            <a:r>
              <a:rPr lang="ru-RU" sz="1200">
                <a:solidFill>
                  <a:prstClr val="black"/>
                </a:solidFill>
                <a:ea typeface="Open Sans Light"/>
                <a:cs typeface="Open Sans Light"/>
              </a:rPr>
              <a:t>и</a:t>
            </a:r>
            <a:endParaRPr lang="ru-RU" sz="1200" b="0" i="0" u="none" strike="noStrike" cap="none" spc="0">
              <a:ln>
                <a:noFill/>
              </a:ln>
              <a:solidFill>
                <a:prstClr val="black"/>
              </a:solidFill>
              <a:ea typeface="Open Sans Light"/>
              <a:cs typeface="Open Sans Light"/>
            </a:endParaRPr>
          </a:p>
        </p:txBody>
      </p:sp>
      <p:sp>
        <p:nvSpPr>
          <p:cNvPr id="8" name="Прямоугольник 6"/>
          <p:cNvSpPr/>
          <p:nvPr/>
        </p:nvSpPr>
        <p:spPr bwMode="auto">
          <a:xfrm>
            <a:off x="4039737" y="1550278"/>
            <a:ext cx="7177616" cy="692497"/>
          </a:xfrm>
          <a:prstGeom prst="rect">
            <a:avLst/>
          </a:prstGeom>
        </p:spPr>
        <p:txBody>
          <a:bodyPr wrap="square" lIns="45719" tIns="22860" rIns="45719" bIns="22860">
            <a:spAutoFit/>
          </a:bodyPr>
          <a:lstStyle/>
          <a:p>
            <a:pPr>
              <a:defRPr/>
            </a:pPr>
            <a:r>
              <a:rPr lang="ru-RU" sz="1400" b="1">
                <a:solidFill>
                  <a:srgbClr val="003399"/>
                </a:solidFill>
                <a:ea typeface="Open Sans Light"/>
                <a:cs typeface="Open Sans Light"/>
              </a:rPr>
              <a:t>Книжка-картинка для первого чтения. </a:t>
            </a:r>
          </a:p>
          <a:p>
            <a:pPr>
              <a:defRPr/>
            </a:pPr>
            <a:endParaRPr lang="ru-RU" sz="1400" b="1">
              <a:solidFill>
                <a:srgbClr val="003399"/>
              </a:solidFill>
              <a:ea typeface="Open Sans Light"/>
              <a:cs typeface="Open Sans Light"/>
            </a:endParaRPr>
          </a:p>
          <a:p>
            <a:pPr>
              <a:defRPr/>
            </a:pPr>
            <a:r>
              <a:rPr lang="ru-RU" sz="1400" b="1">
                <a:solidFill>
                  <a:srgbClr val="003399"/>
                </a:solidFill>
                <a:ea typeface="Open Sans Light"/>
                <a:cs typeface="Open Sans Light"/>
              </a:rPr>
              <a:t>Матвеева Е.И.</a:t>
            </a:r>
            <a:endParaRPr/>
          </a:p>
        </p:txBody>
      </p:sp>
      <p:sp>
        <p:nvSpPr>
          <p:cNvPr id="9" name="Прямоугольник 5"/>
          <p:cNvSpPr/>
          <p:nvPr/>
        </p:nvSpPr>
        <p:spPr bwMode="auto">
          <a:xfrm>
            <a:off x="4039737" y="2352378"/>
            <a:ext cx="7615451" cy="4131900"/>
          </a:xfrm>
          <a:prstGeom prst="rect">
            <a:avLst/>
          </a:prstGeom>
        </p:spPr>
        <p:txBody>
          <a:bodyPr wrap="square">
            <a:spAutoFit/>
          </a:bodyPr>
          <a:lstStyle/>
          <a:p>
            <a:pPr>
              <a:spcBef>
                <a:spcPts val="600"/>
              </a:spcBef>
              <a:spcAft>
                <a:spcPts val="300"/>
              </a:spcAft>
              <a:buClr>
                <a:srgbClr val="0070C0"/>
              </a:buClr>
              <a:buSzPct val="66000"/>
              <a:defRPr/>
            </a:pPr>
            <a:r>
              <a:rPr lang="ru-RU" sz="1400">
                <a:ea typeface="Open Sans Light"/>
                <a:cs typeface="Open Sans Light"/>
              </a:rPr>
              <a:t>Почему истории про таксу Ламбу идеальны для первого самостоятельного чтения? </a:t>
            </a:r>
            <a:endParaRPr/>
          </a:p>
          <a:p>
            <a:pPr marL="285750" indent="-285750">
              <a:spcBef>
                <a:spcPts val="600"/>
              </a:spcBef>
              <a:spcAft>
                <a:spcPts val="300"/>
              </a:spcAft>
              <a:buClr>
                <a:srgbClr val="0070C0"/>
              </a:buClr>
              <a:buSzPct val="66000"/>
              <a:buFont typeface="Arial"/>
              <a:buChar char="•"/>
              <a:defRPr/>
            </a:pPr>
            <a:r>
              <a:rPr lang="ru-RU" sz="1400">
                <a:ea typeface="Open Sans Light"/>
                <a:cs typeface="Open Sans Light"/>
              </a:rPr>
              <a:t>Это интересные диалоги, крупный шрифт, яркие рисунки. Ребёнок не учится читать, а просто читает.  С удовольствием, без страха ошибиться.</a:t>
            </a:r>
            <a:endParaRPr/>
          </a:p>
          <a:p>
            <a:pPr marL="285750" indent="-285750">
              <a:spcBef>
                <a:spcPts val="600"/>
              </a:spcBef>
              <a:spcAft>
                <a:spcPts val="300"/>
              </a:spcAft>
              <a:buClr>
                <a:srgbClr val="0070C0"/>
              </a:buClr>
              <a:buSzPct val="66000"/>
              <a:buFont typeface="Arial"/>
              <a:buChar char="•"/>
              <a:defRPr/>
            </a:pPr>
            <a:r>
              <a:rPr lang="ru-RU" sz="1400">
                <a:ea typeface="Open Sans Light"/>
                <a:cs typeface="Open Sans Light"/>
              </a:rPr>
              <a:t>Истории совсем крошечные, но переполнены эмоциями и сюжетами. Они помогают ребёнку вступить в диалог с героями, миром, своими близкими, самим собой. Эмоционально проживая события, ребёнок осваивает навык смыслового чтения. </a:t>
            </a:r>
            <a:endParaRPr/>
          </a:p>
          <a:p>
            <a:pPr marL="285750" indent="-285750">
              <a:spcBef>
                <a:spcPts val="600"/>
              </a:spcBef>
              <a:spcAft>
                <a:spcPts val="300"/>
              </a:spcAft>
              <a:buClr>
                <a:srgbClr val="0070C0"/>
              </a:buClr>
              <a:buSzPct val="66000"/>
              <a:buFont typeface="Arial"/>
              <a:buChar char="•"/>
              <a:defRPr/>
            </a:pPr>
            <a:r>
              <a:rPr lang="ru-RU" sz="1400">
                <a:ea typeface="Open Sans Light"/>
                <a:cs typeface="Open Sans Light"/>
              </a:rPr>
              <a:t>Они смешные, добрые, искренние, радостные. Читаешь и улыбаешься.</a:t>
            </a:r>
            <a:endParaRPr/>
          </a:p>
          <a:p>
            <a:pPr marL="285750" indent="-285750">
              <a:spcBef>
                <a:spcPts val="600"/>
              </a:spcBef>
              <a:spcAft>
                <a:spcPts val="300"/>
              </a:spcAft>
              <a:buClr>
                <a:srgbClr val="0070C0"/>
              </a:buClr>
              <a:buSzPct val="66000"/>
              <a:buFont typeface="Arial"/>
              <a:buChar char="•"/>
              <a:defRPr/>
            </a:pPr>
            <a:r>
              <a:rPr lang="ru-RU" sz="1400">
                <a:ea typeface="Open Sans Light"/>
                <a:cs typeface="Open Sans Light"/>
              </a:rPr>
              <a:t>Они динамичны, на каждой страничке–новый поворот сюжета. Что же будет дальше?</a:t>
            </a:r>
            <a:endParaRPr/>
          </a:p>
          <a:p>
            <a:pPr>
              <a:spcBef>
                <a:spcPts val="600"/>
              </a:spcBef>
              <a:spcAft>
                <a:spcPts val="300"/>
              </a:spcAft>
              <a:buClr>
                <a:srgbClr val="0070C0"/>
              </a:buClr>
              <a:buSzPct val="66000"/>
              <a:defRPr/>
            </a:pPr>
            <a:r>
              <a:rPr lang="ru-RU" sz="1400">
                <a:ea typeface="Open Sans Light"/>
                <a:cs typeface="Open Sans Light"/>
              </a:rPr>
              <a:t>Книжки-картинки со сквозным героем- самый правильный выбор заботливых родителей. С любопытной таксой Ламбой некогда скучать!</a:t>
            </a:r>
            <a:endParaRPr/>
          </a:p>
          <a:p>
            <a:pPr>
              <a:spcBef>
                <a:spcPts val="600"/>
              </a:spcBef>
              <a:spcAft>
                <a:spcPts val="300"/>
              </a:spcAft>
              <a:buClr>
                <a:srgbClr val="0070C0"/>
              </a:buClr>
              <a:buSzPct val="66000"/>
              <a:defRPr/>
            </a:pPr>
            <a:r>
              <a:rPr lang="ru-RU" sz="1400">
                <a:ea typeface="Open Sans Light"/>
                <a:cs typeface="Open Sans Light"/>
              </a:rPr>
              <a:t>Мы уверены – это будут любимые книги вашего малыша. </a:t>
            </a:r>
            <a:endParaRPr/>
          </a:p>
          <a:p>
            <a:pPr>
              <a:spcBef>
                <a:spcPts val="600"/>
              </a:spcBef>
              <a:spcAft>
                <a:spcPts val="300"/>
              </a:spcAft>
              <a:buClr>
                <a:srgbClr val="0070C0"/>
              </a:buClr>
              <a:buSzPct val="66000"/>
              <a:defRPr/>
            </a:pPr>
            <a:r>
              <a:rPr lang="ru-RU" sz="1400">
                <a:ea typeface="Open Sans Light"/>
                <a:cs typeface="Open Sans Light"/>
              </a:rPr>
              <a:t>Серию «Читаем с таксой Ламбой» разработала Елена Матвеева – автор учебников по литературному чтению (ФПУ) и замечательных книг и тетрадей про таксу Ламбу и её друзей. Все они входят в большой комплект книг и пособий «Школа смыслового чтения Елены Матвеевой»– надёжный мостик от детского сада к школе!</a:t>
            </a:r>
          </a:p>
        </p:txBody>
      </p:sp>
      <p:pic>
        <p:nvPicPr>
          <p:cNvPr id="10" name="Рисунок 9"/>
          <p:cNvPicPr/>
          <p:nvPr/>
        </p:nvPicPr>
        <p:blipFill>
          <a:blip r:embed="rId5"/>
          <a:stretch/>
        </p:blipFill>
        <p:spPr bwMode="auto">
          <a:xfrm>
            <a:off x="456263" y="1722796"/>
            <a:ext cx="2932979" cy="3157317"/>
          </a:xfrm>
          <a:prstGeom prst="rect">
            <a:avLst/>
          </a:prstGeom>
          <a:effectLst>
            <a:outerShdw blurRad="177800" dist="38100" dir="2700000" algn="tl" rotWithShape="0">
              <a:prstClr val="black">
                <a:alpha val="40000"/>
              </a:prstClr>
            </a:outerShdw>
          </a:effectLst>
        </p:spPr>
      </p:pic>
      <p:sp>
        <p:nvSpPr>
          <p:cNvPr id="11" name="Номер слайда 1"/>
          <p:cNvSpPr>
            <a:spLocks noGrp="1"/>
          </p:cNvSpPr>
          <p:nvPr>
            <p:ph type="sldNum" sz="quarter" idx="12"/>
          </p:nvPr>
        </p:nvSpPr>
        <p:spPr bwMode="auto"/>
        <p:txBody>
          <a:bodyPr/>
          <a:lstStyle/>
          <a:p>
            <a:pPr>
              <a:defRPr/>
            </a:pPr>
            <a:fld id="{0E138DCF-8897-47D9-AE1B-A711B24EDBFC}" type="slidenum">
              <a:rPr lang="ru-RU"/>
              <a:t>20</a:t>
            </a:fld>
            <a:endParaRPr lang="ru-RU"/>
          </a:p>
        </p:txBody>
      </p:sp>
      <p:sp>
        <p:nvSpPr>
          <p:cNvPr id="12" name="Овал 10"/>
          <p:cNvSpPr/>
          <p:nvPr/>
        </p:nvSpPr>
        <p:spPr bwMode="auto">
          <a:xfrm>
            <a:off x="11023207" y="235197"/>
            <a:ext cx="876692" cy="87669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lang="ru-RU" sz="2000" b="1"/>
              <a:t>4+</a:t>
            </a:r>
          </a:p>
        </p:txBody>
      </p:sp>
      <p:grpSp>
        <p:nvGrpSpPr>
          <p:cNvPr id="13" name="Группа 12"/>
          <p:cNvGrpSpPr/>
          <p:nvPr/>
        </p:nvGrpSpPr>
        <p:grpSpPr bwMode="auto">
          <a:xfrm>
            <a:off x="1922752" y="1444005"/>
            <a:ext cx="2018129" cy="512415"/>
            <a:chOff x="2375851" y="1939839"/>
            <a:chExt cx="2018129" cy="512415"/>
          </a:xfrm>
        </p:grpSpPr>
        <p:pic>
          <p:nvPicPr>
            <p:cNvPr id="14" name="Рисунок 13"/>
            <p:cNvPicPr>
              <a:picLocks noChangeAspect="1"/>
            </p:cNvPicPr>
            <p:nvPr/>
          </p:nvPicPr>
          <p:blipFill>
            <a:blip r:embed="rId6"/>
            <a:stretch/>
          </p:blipFill>
          <p:spPr bwMode="auto">
            <a:xfrm>
              <a:off x="2375851" y="1939839"/>
              <a:ext cx="1631571" cy="512415"/>
            </a:xfrm>
            <a:prstGeom prst="rect">
              <a:avLst/>
            </a:prstGeom>
          </p:spPr>
        </p:pic>
        <p:sp>
          <p:nvSpPr>
            <p:cNvPr id="15" name="TextBox 14"/>
            <p:cNvSpPr>
              <a:spLocks/>
            </p:cNvSpPr>
            <p:nvPr/>
          </p:nvSpPr>
          <p:spPr bwMode="auto">
            <a:xfrm>
              <a:off x="2543666" y="1957675"/>
              <a:ext cx="1850314" cy="307777"/>
            </a:xfrm>
            <a:prstGeom prst="rect">
              <a:avLst/>
            </a:prstGeom>
            <a:noFill/>
          </p:spPr>
          <p:txBody>
            <a:bodyPr wrap="square" rtlCol="0">
              <a:spAutoFit/>
            </a:bodyPr>
            <a:lstStyle/>
            <a:p>
              <a:pPr>
                <a:defRPr/>
              </a:pPr>
              <a:r>
                <a:rPr lang="ru-RU" sz="1400" b="1">
                  <a:solidFill>
                    <a:schemeClr val="bg1"/>
                  </a:solidFill>
                  <a:cs typeface="Times New Roman"/>
                </a:rPr>
                <a:t>Новинка августа</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6386" name="oleObj" r:id="rId3" imgW="0" imgH="0" progId="TCLayout.ActiveDocument.1">
                  <p:embed/>
                </p:oleObj>
              </mc:Choice>
              <mc:Fallback>
                <p:oleObj name="oleObj" r:id="rId3" imgW="0" imgH="0" progId="TCLayout.ActiveDocument.1">
                  <p:embed/>
                  <p:pic>
                    <p:nvPicPr>
                      <p:cNvPr id="4" name=""/>
                      <p:cNvPicPr/>
                      <p:nvPr/>
                    </p:nvPicPr>
                    <p:blipFill>
                      <a:blip r:embed="rId4"/>
                      <a:stretch/>
                    </p:blipFill>
                    <p:spPr bwMode="auto">
                      <a:xfrm>
                        <a:off x="1587" y="1587"/>
                        <a:ext cx="1587" cy="1587"/>
                      </a:xfrm>
                      <a:prstGeom prst="rect">
                        <a:avLst/>
                      </a:prstGeom>
                    </p:spPr>
                  </p:pic>
                </p:oleObj>
              </mc:Fallback>
            </mc:AlternateContent>
          </a:graphicData>
        </a:graphic>
      </p:graphicFrame>
      <p:cxnSp>
        <p:nvCxnSpPr>
          <p:cNvPr id="5" name="Прямая соединительная линия 2"/>
          <p:cNvCxnSpPr>
            <a:cxnSpLocks/>
          </p:cNvCxnSpPr>
          <p:nvPr/>
        </p:nvCxnSpPr>
        <p:spPr bwMode="auto">
          <a:xfrm>
            <a:off x="0" y="1364343"/>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6" name="Прямоугольник 23"/>
          <p:cNvSpPr/>
          <p:nvPr/>
        </p:nvSpPr>
        <p:spPr bwMode="auto">
          <a:xfrm>
            <a:off x="4116387" y="1537074"/>
            <a:ext cx="6281806" cy="692497"/>
          </a:xfrm>
          <a:prstGeom prst="rect">
            <a:avLst/>
          </a:prstGeom>
        </p:spPr>
        <p:txBody>
          <a:bodyPr wrap="square" lIns="45719" tIns="22860" rIns="45719" bIns="22860">
            <a:spAutoFit/>
          </a:bodyPr>
          <a:lstStyle/>
          <a:p>
            <a:pPr lvl="0">
              <a:defRPr/>
            </a:pPr>
            <a:r>
              <a:rPr lang="ru-RU" sz="1400" b="1">
                <a:solidFill>
                  <a:srgbClr val="003399"/>
                </a:solidFill>
                <a:ea typeface="Open Sans Light"/>
                <a:cs typeface="Open Sans Light"/>
              </a:rPr>
              <a:t>Весёлые гуси. Стихи и песенки </a:t>
            </a:r>
            <a:endParaRPr/>
          </a:p>
          <a:p>
            <a:pPr lvl="0">
              <a:defRPr/>
            </a:pPr>
            <a:r>
              <a:rPr lang="ru-RU" sz="1400" b="1">
                <a:solidFill>
                  <a:srgbClr val="003399"/>
                </a:solidFill>
                <a:ea typeface="Open Sans Light"/>
                <a:cs typeface="Open Sans Light"/>
              </a:rPr>
              <a:t>Мария Клокова </a:t>
            </a:r>
          </a:p>
          <a:p>
            <a:pPr lvl="0">
              <a:defRPr/>
            </a:pPr>
            <a:r>
              <a:rPr lang="ru-RU" sz="1400" b="1">
                <a:solidFill>
                  <a:srgbClr val="003399"/>
                </a:solidFill>
                <a:ea typeface="Open Sans Light"/>
                <a:cs typeface="Open Sans Light"/>
              </a:rPr>
              <a:t>Художник Татьяна Сытая</a:t>
            </a:r>
            <a:endParaRPr/>
          </a:p>
        </p:txBody>
      </p:sp>
      <p:sp>
        <p:nvSpPr>
          <p:cNvPr id="7" name="TextBox 11"/>
          <p:cNvSpPr>
            <a:spLocks/>
          </p:cNvSpPr>
          <p:nvPr/>
        </p:nvSpPr>
        <p:spPr bwMode="auto">
          <a:xfrm>
            <a:off x="550862" y="5635094"/>
            <a:ext cx="2952751" cy="6261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35718" tIns="35718" rIns="35718" bIns="35718" numCol="1" spcCol="38100" rtlCol="0" anchor="ctr">
            <a:spAutoFit/>
          </a:bodyPr>
          <a:lstStyle>
            <a:defPPr>
              <a:defRPr lang="ru-RU"/>
            </a:defPPr>
            <a:lvl1pPr>
              <a:defRPr sz="1200" b="1">
                <a:latin typeface="Open Sans Light"/>
                <a:ea typeface="Open Sans Light"/>
                <a:cs typeface="Open Sans Light"/>
              </a:defRPr>
            </a:lvl1pPr>
          </a:lstStyle>
          <a:p>
            <a:pPr lvl="0">
              <a:defRPr/>
            </a:pPr>
            <a:r>
              <a:rPr lang="ru-RU">
                <a:solidFill>
                  <a:prstClr val="black"/>
                </a:solidFill>
                <a:latin typeface="+mn-lt"/>
              </a:rPr>
              <a:t>Код: </a:t>
            </a:r>
            <a:r>
              <a:rPr lang="ru-RU" b="0">
                <a:solidFill>
                  <a:prstClr val="black"/>
                </a:solidFill>
                <a:latin typeface="+mn-lt"/>
              </a:rPr>
              <a:t>311-0682-01</a:t>
            </a:r>
            <a:endParaRPr/>
          </a:p>
          <a:p>
            <a:pPr lvl="0">
              <a:defRPr/>
            </a:pPr>
            <a:r>
              <a:rPr lang="ru-RU" b="1" i="0" u="none" strike="noStrike" cap="none" spc="0">
                <a:ln>
                  <a:noFill/>
                </a:ln>
                <a:solidFill>
                  <a:prstClr val="black"/>
                </a:solidFill>
                <a:latin typeface="+mn-lt"/>
              </a:rPr>
              <a:t>Параметры: </a:t>
            </a:r>
            <a:r>
              <a:rPr lang="ru-RU" b="0">
                <a:solidFill>
                  <a:prstClr val="black"/>
                </a:solidFill>
                <a:latin typeface="+mn-lt"/>
              </a:rPr>
              <a:t>240*240, </a:t>
            </a:r>
            <a:endParaRPr/>
          </a:p>
          <a:p>
            <a:pPr lvl="0">
              <a:defRPr/>
            </a:pPr>
            <a:r>
              <a:rPr lang="ru-RU" b="0">
                <a:solidFill>
                  <a:prstClr val="black"/>
                </a:solidFill>
                <a:latin typeface="+mn-lt"/>
              </a:rPr>
              <a:t>32 стр., 4 краски</a:t>
            </a:r>
          </a:p>
        </p:txBody>
      </p:sp>
      <p:sp>
        <p:nvSpPr>
          <p:cNvPr id="8" name="Прямоугольник 12"/>
          <p:cNvSpPr/>
          <p:nvPr/>
        </p:nvSpPr>
        <p:spPr bwMode="auto">
          <a:xfrm>
            <a:off x="4116387" y="2530278"/>
            <a:ext cx="7103386" cy="3624069"/>
          </a:xfrm>
          <a:prstGeom prst="rect">
            <a:avLst/>
          </a:prstGeom>
        </p:spPr>
        <p:txBody>
          <a:bodyPr wrap="square" lIns="45719" tIns="22860" rIns="45719" bIns="22860">
            <a:spAutoFit/>
          </a:bodyPr>
          <a:lstStyle/>
          <a:p>
            <a:pPr marL="285750" lvl="0" indent="-285750">
              <a:spcBef>
                <a:spcPts val="600"/>
              </a:spcBef>
              <a:spcAft>
                <a:spcPts val="300"/>
              </a:spcAft>
              <a:buClr>
                <a:srgbClr val="0070C0"/>
              </a:buClr>
              <a:buFont typeface="Wingdings"/>
              <a:buChar char="ü"/>
              <a:defRPr/>
            </a:pPr>
            <a:r>
              <a:rPr lang="ru-RU" sz="1400"/>
              <a:t>Всем с детства знакома задорная песенка «Жили у бабуси два весёлых гуся», но вряд ли мы задумывались, кто её написал. В сборнике «Весёлые гуси» песенка вернулась к своему автору. </a:t>
            </a:r>
            <a:endParaRPr/>
          </a:p>
          <a:p>
            <a:pPr marL="285750" lvl="0" indent="-285750">
              <a:spcBef>
                <a:spcPts val="600"/>
              </a:spcBef>
              <a:spcAft>
                <a:spcPts val="300"/>
              </a:spcAft>
              <a:buClr>
                <a:srgbClr val="0070C0"/>
              </a:buClr>
              <a:buFont typeface="Wingdings"/>
              <a:buChar char="ü"/>
              <a:defRPr/>
            </a:pPr>
            <a:r>
              <a:rPr lang="ru-RU" sz="1400"/>
              <a:t>У Марии Клоковой много стихов, которые стали «народными», они переходили из уст в уста без указания авторства. Чистые по звучанию, ритмичные, эмоционально яркие, образные, они рассказывают обо всём, что интересно детворе вне времени. Они легко запоминаются и остаются в памяти навсегда. Поддерживают ностальгию по детству великолепные иллюстрации Татьяны Сытой. </a:t>
            </a:r>
          </a:p>
          <a:p>
            <a:pPr marL="285750" lvl="0" indent="-285750">
              <a:spcBef>
                <a:spcPts val="600"/>
              </a:spcBef>
              <a:spcAft>
                <a:spcPts val="300"/>
              </a:spcAft>
              <a:buClr>
                <a:srgbClr val="0070C0"/>
              </a:buClr>
              <a:buFont typeface="Wingdings"/>
              <a:buChar char="ü"/>
              <a:defRPr/>
            </a:pPr>
            <a:r>
              <a:rPr lang="ru-RU" sz="1400"/>
              <a:t>Это четвёртая книга в популярной серии «Читаем вслух!». Каждая книга в серии–как открытие, как свежий детский взгляд. Их создавали современные талантливые художники, в том числе – мамы малышей. Поэтому в рисунках так много любви и души. А в классических текстах – молодости!  В этом уникальное преимущество серии и её главное отличие от других изданий.</a:t>
            </a:r>
            <a:endParaRPr/>
          </a:p>
          <a:p>
            <a:pPr marL="285750" lvl="0" indent="-285750">
              <a:spcBef>
                <a:spcPts val="600"/>
              </a:spcBef>
              <a:spcAft>
                <a:spcPts val="300"/>
              </a:spcAft>
              <a:buClr>
                <a:srgbClr val="0070C0"/>
              </a:buClr>
              <a:buFont typeface="Wingdings"/>
              <a:buChar char="ü"/>
              <a:defRPr/>
            </a:pPr>
            <a:r>
              <a:rPr lang="ru-RU" sz="1400"/>
              <a:t>Книги, с которых надо начинать знакомство с миром настоящей литературы. Уникальный вклад в домашнюю библиотеку и библиотеку детского сада.</a:t>
            </a:r>
            <a:endParaRPr/>
          </a:p>
        </p:txBody>
      </p:sp>
      <p:sp>
        <p:nvSpPr>
          <p:cNvPr id="9" name="TextBox 9"/>
          <p:cNvSpPr>
            <a:spLocks/>
          </p:cNvSpPr>
          <p:nvPr/>
        </p:nvSpPr>
        <p:spPr bwMode="auto">
          <a:xfrm>
            <a:off x="442966" y="354579"/>
            <a:ext cx="11322947" cy="467820"/>
          </a:xfrm>
          <a:prstGeom prst="rect">
            <a:avLst/>
          </a:prstGeom>
          <a:noFill/>
        </p:spPr>
        <p:txBody>
          <a:bodyPr wrap="square" lIns="0" tIns="0" rIns="0" bIns="0" rtlCol="0">
            <a:spAutoFit/>
          </a:bodyPr>
          <a:lstStyle/>
          <a:p>
            <a:pPr>
              <a:lnSpc>
                <a:spcPct val="95000"/>
              </a:lnSpc>
              <a:defRPr/>
            </a:pPr>
            <a:r>
              <a:rPr lang="ru-RU" sz="3200" b="1" spc="-40">
                <a:gradFill>
                  <a:gsLst>
                    <a:gs pos="0">
                      <a:srgbClr val="2D2B8D"/>
                    </a:gs>
                    <a:gs pos="88000">
                      <a:srgbClr val="00B0F0"/>
                    </a:gs>
                  </a:gsLst>
                  <a:lin ang="2400000" scaled="0"/>
                </a:gradFill>
                <a:ea typeface="Open Sans"/>
                <a:cs typeface="Open Sans"/>
              </a:rPr>
              <a:t>Серия «Читаем вслух»</a:t>
            </a:r>
          </a:p>
        </p:txBody>
      </p:sp>
      <p:pic>
        <p:nvPicPr>
          <p:cNvPr id="10" name="Рисунок 13"/>
          <p:cNvPicPr/>
          <p:nvPr/>
        </p:nvPicPr>
        <p:blipFill>
          <a:blip r:embed="rId5"/>
          <a:stretch/>
        </p:blipFill>
        <p:spPr bwMode="auto">
          <a:xfrm>
            <a:off x="442966" y="1592263"/>
            <a:ext cx="3278505" cy="3289935"/>
          </a:xfrm>
          <a:prstGeom prst="rect">
            <a:avLst/>
          </a:prstGeom>
          <a:effectLst>
            <a:outerShdw blurRad="177800" dist="38100" dir="2700000" algn="tl" rotWithShape="0">
              <a:prstClr val="black">
                <a:alpha val="40000"/>
              </a:prstClr>
            </a:outerShdw>
          </a:effectLst>
        </p:spPr>
      </p:pic>
      <p:sp>
        <p:nvSpPr>
          <p:cNvPr id="11" name="Номер слайда 1"/>
          <p:cNvSpPr>
            <a:spLocks noGrp="1"/>
          </p:cNvSpPr>
          <p:nvPr>
            <p:ph type="sldNum" sz="quarter" idx="12"/>
          </p:nvPr>
        </p:nvSpPr>
        <p:spPr bwMode="auto"/>
        <p:txBody>
          <a:bodyPr/>
          <a:lstStyle/>
          <a:p>
            <a:pPr>
              <a:defRPr/>
            </a:pPr>
            <a:fld id="{0E138DCF-8897-47D9-AE1B-A711B24EDBFC}" type="slidenum">
              <a:rPr lang="ru-RU"/>
              <a:t>21</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7410" name="oleObj" r:id="rId3" imgW="0" imgH="0" progId="TCLayout.ActiveDocument.1">
                  <p:embed/>
                </p:oleObj>
              </mc:Choice>
              <mc:Fallback>
                <p:oleObj name="oleObj" r:id="rId3" imgW="0" imgH="0" progId="TCLayout.ActiveDocument.1">
                  <p:embed/>
                  <p:pic>
                    <p:nvPicPr>
                      <p:cNvPr id="4" name=""/>
                      <p:cNvPicPr/>
                      <p:nvPr/>
                    </p:nvPicPr>
                    <p:blipFill>
                      <a:blip r:embed="rId4"/>
                      <a:stretch/>
                    </p:blipFill>
                    <p:spPr bwMode="auto">
                      <a:xfrm>
                        <a:off x="1587" y="1587"/>
                        <a:ext cx="1587" cy="1587"/>
                      </a:xfrm>
                      <a:prstGeom prst="rect">
                        <a:avLst/>
                      </a:prstGeom>
                    </p:spPr>
                  </p:pic>
                </p:oleObj>
              </mc:Fallback>
            </mc:AlternateContent>
          </a:graphicData>
        </a:graphic>
      </p:graphicFrame>
      <p:cxnSp>
        <p:nvCxnSpPr>
          <p:cNvPr id="5" name="Прямая соединительная линия 2"/>
          <p:cNvCxnSpPr>
            <a:cxnSpLocks/>
          </p:cNvCxnSpPr>
          <p:nvPr/>
        </p:nvCxnSpPr>
        <p:spPr bwMode="auto">
          <a:xfrm>
            <a:off x="0" y="1364343"/>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6" name="Прямоугольник 23"/>
          <p:cNvSpPr/>
          <p:nvPr/>
        </p:nvSpPr>
        <p:spPr bwMode="auto">
          <a:xfrm>
            <a:off x="4920792" y="1568351"/>
            <a:ext cx="6281806" cy="1123384"/>
          </a:xfrm>
          <a:prstGeom prst="rect">
            <a:avLst/>
          </a:prstGeom>
        </p:spPr>
        <p:txBody>
          <a:bodyPr wrap="square" lIns="45719" tIns="22860" rIns="45719" bIns="22860">
            <a:spAutoFit/>
          </a:bodyPr>
          <a:lstStyle/>
          <a:p>
            <a:pPr lvl="0">
              <a:defRPr/>
            </a:pPr>
            <a:r>
              <a:rPr lang="ru-RU" sz="1400" b="1">
                <a:solidFill>
                  <a:srgbClr val="003399"/>
                </a:solidFill>
                <a:ea typeface="Open Sans Light"/>
                <a:cs typeface="Open Sans Light"/>
              </a:rPr>
              <a:t>Котёнок Тиша и щенок Миша. Верные друзья</a:t>
            </a:r>
            <a:endParaRPr/>
          </a:p>
          <a:p>
            <a:pPr>
              <a:defRPr/>
            </a:pPr>
            <a:r>
              <a:rPr lang="ru-RU" sz="1400" b="1">
                <a:solidFill>
                  <a:srgbClr val="294790"/>
                </a:solidFill>
              </a:rPr>
              <a:t>Котёнок Тиша и щенок Миша. Маленькие проказники</a:t>
            </a:r>
            <a:endParaRPr/>
          </a:p>
          <a:p>
            <a:pPr lvl="0">
              <a:defRPr/>
            </a:pPr>
            <a:endParaRPr lang="ru-RU" sz="1400" b="1">
              <a:solidFill>
                <a:srgbClr val="003399"/>
              </a:solidFill>
              <a:ea typeface="Open Sans Light"/>
              <a:cs typeface="Open Sans Light"/>
            </a:endParaRPr>
          </a:p>
          <a:p>
            <a:pPr lvl="0">
              <a:defRPr/>
            </a:pPr>
            <a:r>
              <a:rPr lang="ru-RU" sz="1400" b="1">
                <a:solidFill>
                  <a:srgbClr val="003399"/>
                </a:solidFill>
                <a:ea typeface="Open Sans Light"/>
                <a:cs typeface="Open Sans Light"/>
              </a:rPr>
              <a:t>Баканова Е.А.</a:t>
            </a:r>
          </a:p>
          <a:p>
            <a:pPr lvl="0">
              <a:defRPr/>
            </a:pPr>
            <a:r>
              <a:rPr lang="ru-RU" sz="1400" b="1">
                <a:solidFill>
                  <a:srgbClr val="003399"/>
                </a:solidFill>
                <a:ea typeface="Open Sans Light"/>
                <a:cs typeface="Open Sans Light"/>
              </a:rPr>
              <a:t>Художник Алина Рубан</a:t>
            </a:r>
            <a:endParaRPr/>
          </a:p>
        </p:txBody>
      </p:sp>
      <p:sp>
        <p:nvSpPr>
          <p:cNvPr id="7" name="Прямоугольник 12"/>
          <p:cNvSpPr/>
          <p:nvPr/>
        </p:nvSpPr>
        <p:spPr bwMode="auto">
          <a:xfrm>
            <a:off x="4920792" y="2833190"/>
            <a:ext cx="6686490" cy="3639458"/>
          </a:xfrm>
          <a:prstGeom prst="rect">
            <a:avLst/>
          </a:prstGeom>
        </p:spPr>
        <p:txBody>
          <a:bodyPr wrap="square" lIns="45719" tIns="22860" rIns="45719" bIns="22860">
            <a:spAutoFit/>
          </a:bodyPr>
          <a:lstStyle/>
          <a:p>
            <a:pPr marL="285750" lvl="0" indent="-285750">
              <a:spcBef>
                <a:spcPts val="600"/>
              </a:spcBef>
              <a:spcAft>
                <a:spcPts val="300"/>
              </a:spcAft>
              <a:buClr>
                <a:srgbClr val="0070C0"/>
              </a:buClr>
              <a:buFont typeface="Wingdings"/>
              <a:buChar char="ü"/>
              <a:defRPr/>
            </a:pPr>
            <a:r>
              <a:rPr lang="ru-RU" sz="1400"/>
              <a:t>Рисунки — это первое, на что малыши обращают внимание в книге.  Поэтому книга-картинка — идеальный способ приобщить ребёнка к чтению.</a:t>
            </a:r>
            <a:endParaRPr/>
          </a:p>
          <a:p>
            <a:pPr marL="285750" lvl="0" indent="-285750">
              <a:spcBef>
                <a:spcPts val="600"/>
              </a:spcBef>
              <a:spcAft>
                <a:spcPts val="300"/>
              </a:spcAft>
              <a:buClr>
                <a:srgbClr val="0070C0"/>
              </a:buClr>
              <a:buFont typeface="Wingdings"/>
              <a:buChar char="ü"/>
              <a:defRPr/>
            </a:pPr>
            <a:r>
              <a:rPr lang="ru-RU" sz="1400"/>
              <a:t>Рассказывать истории по опорным картинкам не только весело, но и полезно. Так вы разовьёте у ребёнка наблюдательность, логическое и творческое мышление, словарный запас, связную речь.</a:t>
            </a:r>
            <a:endParaRPr/>
          </a:p>
          <a:p>
            <a:pPr marL="285750" lvl="0" indent="-285750">
              <a:spcBef>
                <a:spcPts val="600"/>
              </a:spcBef>
              <a:spcAft>
                <a:spcPts val="300"/>
              </a:spcAft>
              <a:buClr>
                <a:srgbClr val="0070C0"/>
              </a:buClr>
              <a:buFont typeface="Wingdings"/>
              <a:buChar char="ü"/>
              <a:defRPr/>
            </a:pPr>
            <a:r>
              <a:rPr lang="ru-RU" sz="1400"/>
              <a:t>В каждой из трёх книжечек мини-серии несколько увлекательных историй. Совсем крошечных, на один-два разворота. Но в каждой из них характеры героев проявляются по-разному.  Есть о чём поговорить и порассуждать. </a:t>
            </a:r>
            <a:endParaRPr/>
          </a:p>
          <a:p>
            <a:pPr marL="285750" lvl="0" indent="-285750">
              <a:spcBef>
                <a:spcPts val="600"/>
              </a:spcBef>
              <a:spcAft>
                <a:spcPts val="300"/>
              </a:spcAft>
              <a:buClr>
                <a:srgbClr val="0070C0"/>
              </a:buClr>
              <a:buFont typeface="Wingdings"/>
              <a:buChar char="ü"/>
              <a:defRPr/>
            </a:pPr>
            <a:r>
              <a:rPr lang="ru-RU" sz="1400"/>
              <a:t>Весёлые истории про котёнка Тишу и щенка Мишу вызывают яркие эмоции у малышей: удивление, смех, радость, интерес. Так и хочется обсудить со взрослым каждую картинку, а потом рассказать о приключениях забавных героев самостоятельно.</a:t>
            </a:r>
            <a:endParaRPr/>
          </a:p>
          <a:p>
            <a:pPr lvl="0">
              <a:spcBef>
                <a:spcPts val="600"/>
              </a:spcBef>
              <a:spcAft>
                <a:spcPts val="300"/>
              </a:spcAft>
              <a:buClr>
                <a:srgbClr val="0070C0"/>
              </a:buClr>
              <a:defRPr/>
            </a:pPr>
            <a:r>
              <a:rPr lang="ru-RU" sz="1400"/>
              <a:t>В серии также:  </a:t>
            </a:r>
          </a:p>
          <a:p>
            <a:pPr lvl="0">
              <a:spcBef>
                <a:spcPts val="600"/>
              </a:spcBef>
              <a:spcAft>
                <a:spcPts val="300"/>
              </a:spcAft>
              <a:buClr>
                <a:srgbClr val="0070C0"/>
              </a:buClr>
              <a:defRPr/>
            </a:pPr>
            <a:r>
              <a:rPr lang="ru-RU" sz="1400"/>
              <a:t>Котёнок Тиша и щенок Миша. Смелые путешественники</a:t>
            </a:r>
            <a:endParaRPr/>
          </a:p>
        </p:txBody>
      </p:sp>
      <p:sp>
        <p:nvSpPr>
          <p:cNvPr id="8" name="TextBox 9"/>
          <p:cNvSpPr>
            <a:spLocks/>
          </p:cNvSpPr>
          <p:nvPr/>
        </p:nvSpPr>
        <p:spPr bwMode="auto">
          <a:xfrm>
            <a:off x="442966" y="354579"/>
            <a:ext cx="11322947" cy="467820"/>
          </a:xfrm>
          <a:prstGeom prst="rect">
            <a:avLst/>
          </a:prstGeom>
          <a:noFill/>
        </p:spPr>
        <p:txBody>
          <a:bodyPr wrap="square" lIns="0" tIns="0" rIns="0" bIns="0" rtlCol="0">
            <a:spAutoFit/>
          </a:bodyPr>
          <a:lstStyle/>
          <a:p>
            <a:pPr>
              <a:lnSpc>
                <a:spcPct val="95000"/>
              </a:lnSpc>
              <a:defRPr/>
            </a:pPr>
            <a:r>
              <a:rPr lang="ru-RU" sz="3200" b="1" spc="-40">
                <a:gradFill>
                  <a:gsLst>
                    <a:gs pos="0">
                      <a:srgbClr val="2D2B8D"/>
                    </a:gs>
                    <a:gs pos="88000">
                      <a:srgbClr val="00B0F0"/>
                    </a:gs>
                  </a:gsLst>
                  <a:lin ang="2400000" scaled="0"/>
                </a:gradFill>
                <a:ea typeface="Open Sans"/>
                <a:cs typeface="Open Sans"/>
              </a:rPr>
              <a:t>Серия «Истории в картинках для самых маленьких»</a:t>
            </a:r>
            <a:endParaRPr/>
          </a:p>
        </p:txBody>
      </p:sp>
      <p:pic>
        <p:nvPicPr>
          <p:cNvPr id="9" name="Рисунок 10"/>
          <p:cNvPicPr/>
          <p:nvPr/>
        </p:nvPicPr>
        <p:blipFill>
          <a:blip r:embed="rId5"/>
          <a:srcRect l="4308" t="4308" r="4310" b="4310"/>
          <a:stretch/>
        </p:blipFill>
        <p:spPr bwMode="auto">
          <a:xfrm>
            <a:off x="2127354" y="2691735"/>
            <a:ext cx="2576619" cy="2673658"/>
          </a:xfrm>
          <a:prstGeom prst="rect">
            <a:avLst/>
          </a:prstGeom>
          <a:effectLst>
            <a:outerShdw blurRad="177800" dist="38100" dir="2700000" algn="tl" rotWithShape="0">
              <a:prstClr val="black">
                <a:alpha val="40000"/>
              </a:prstClr>
            </a:outerShdw>
          </a:effectLst>
        </p:spPr>
      </p:pic>
      <p:sp>
        <p:nvSpPr>
          <p:cNvPr id="10" name="Прямоугольник 13"/>
          <p:cNvSpPr/>
          <p:nvPr/>
        </p:nvSpPr>
        <p:spPr bwMode="auto">
          <a:xfrm>
            <a:off x="526119" y="5839065"/>
            <a:ext cx="2481770" cy="646331"/>
          </a:xfrm>
          <a:prstGeom prst="rect">
            <a:avLst/>
          </a:prstGeom>
        </p:spPr>
        <p:txBody>
          <a:bodyPr wrap="square">
            <a:spAutoFit/>
          </a:bodyPr>
          <a:lstStyle/>
          <a:p>
            <a:pPr>
              <a:defRPr/>
            </a:pPr>
            <a:r>
              <a:rPr lang="ru-RU" sz="1200" b="1"/>
              <a:t>Код</a:t>
            </a:r>
            <a:r>
              <a:rPr lang="ru-RU" sz="1200"/>
              <a:t>: </a:t>
            </a:r>
            <a:r>
              <a:rPr lang="ru-RU" sz="1200">
                <a:solidFill>
                  <a:prstClr val="black"/>
                </a:solidFill>
              </a:rPr>
              <a:t>311-0694-01, </a:t>
            </a:r>
            <a:r>
              <a:rPr lang="ru-RU" sz="1200"/>
              <a:t>311-0654-01</a:t>
            </a:r>
            <a:endParaRPr/>
          </a:p>
          <a:p>
            <a:pPr>
              <a:defRPr/>
            </a:pPr>
            <a:r>
              <a:rPr lang="ru-RU" sz="1200" b="1"/>
              <a:t>Параметры</a:t>
            </a:r>
            <a:r>
              <a:rPr lang="ru-RU" sz="1200"/>
              <a:t>: 205*205 мм., 24 стр., 4 краски, переплёт 7Бц</a:t>
            </a:r>
          </a:p>
        </p:txBody>
      </p:sp>
      <p:pic>
        <p:nvPicPr>
          <p:cNvPr id="11" name="Рисунок 14"/>
          <p:cNvPicPr/>
          <p:nvPr/>
        </p:nvPicPr>
        <p:blipFill>
          <a:blip r:embed="rId6"/>
          <a:srcRect l="705" t="705" b="1013"/>
          <a:stretch/>
        </p:blipFill>
        <p:spPr bwMode="auto">
          <a:xfrm>
            <a:off x="473821" y="1592263"/>
            <a:ext cx="2534067" cy="2696067"/>
          </a:xfrm>
          <a:prstGeom prst="rect">
            <a:avLst/>
          </a:prstGeom>
          <a:effectLst>
            <a:outerShdw blurRad="177800" dist="38100" dir="2700000" algn="tl" rotWithShape="0">
              <a:prstClr val="black">
                <a:alpha val="40000"/>
              </a:prstClr>
            </a:outerShdw>
          </a:effectLst>
        </p:spPr>
      </p:pic>
      <p:sp>
        <p:nvSpPr>
          <p:cNvPr id="12" name="Номер слайда 1"/>
          <p:cNvSpPr>
            <a:spLocks noGrp="1"/>
          </p:cNvSpPr>
          <p:nvPr>
            <p:ph type="sldNum" sz="quarter" idx="12"/>
          </p:nvPr>
        </p:nvSpPr>
        <p:spPr bwMode="auto"/>
        <p:txBody>
          <a:bodyPr/>
          <a:lstStyle/>
          <a:p>
            <a:pPr>
              <a:defRPr/>
            </a:pPr>
            <a:fld id="{0E138DCF-8897-47D9-AE1B-A711B24EDBFC}" type="slidenum">
              <a:rPr lang="ru-RU"/>
              <a:t>22</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8434" name="oleObj" r:id="rId3" imgW="0" imgH="0" progId="TCLayout.ActiveDocument.1">
                  <p:embed/>
                </p:oleObj>
              </mc:Choice>
              <mc:Fallback>
                <p:oleObj name="oleObj" r:id="rId3" imgW="0" imgH="0" progId="TCLayout.ActiveDocument.1">
                  <p:embed/>
                  <p:pic>
                    <p:nvPicPr>
                      <p:cNvPr id="4" name=""/>
                      <p:cNvPicPr/>
                      <p:nvPr/>
                    </p:nvPicPr>
                    <p:blipFill>
                      <a:blip r:embed="rId4"/>
                      <a:stretch/>
                    </p:blipFill>
                    <p:spPr bwMode="auto">
                      <a:xfrm>
                        <a:off x="1587" y="1587"/>
                        <a:ext cx="1587" cy="1587"/>
                      </a:xfrm>
                      <a:prstGeom prst="rect">
                        <a:avLst/>
                      </a:prstGeom>
                    </p:spPr>
                  </p:pic>
                </p:oleObj>
              </mc:Fallback>
            </mc:AlternateContent>
          </a:graphicData>
        </a:graphic>
      </p:graphicFrame>
      <p:cxnSp>
        <p:nvCxnSpPr>
          <p:cNvPr id="5" name="Прямая соединительная линия 2"/>
          <p:cNvCxnSpPr>
            <a:cxnSpLocks/>
          </p:cNvCxnSpPr>
          <p:nvPr/>
        </p:nvCxnSpPr>
        <p:spPr bwMode="auto">
          <a:xfrm>
            <a:off x="0" y="1364343"/>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6" name="Прямоугольник 23"/>
          <p:cNvSpPr/>
          <p:nvPr/>
        </p:nvSpPr>
        <p:spPr bwMode="auto">
          <a:xfrm>
            <a:off x="4116387" y="1537074"/>
            <a:ext cx="6281806" cy="692497"/>
          </a:xfrm>
          <a:prstGeom prst="rect">
            <a:avLst/>
          </a:prstGeom>
        </p:spPr>
        <p:txBody>
          <a:bodyPr wrap="square" lIns="45719" tIns="22860" rIns="45719" bIns="22860">
            <a:spAutoFit/>
          </a:bodyPr>
          <a:lstStyle/>
          <a:p>
            <a:pPr lvl="0">
              <a:defRPr/>
            </a:pPr>
            <a:r>
              <a:rPr lang="ru-RU" sz="1400" b="1">
                <a:solidFill>
                  <a:srgbClr val="003399"/>
                </a:solidFill>
                <a:ea typeface="Open Sans Light"/>
                <a:cs typeface="Open Sans Light"/>
              </a:rPr>
              <a:t>Отравленные слова</a:t>
            </a:r>
            <a:endParaRPr/>
          </a:p>
          <a:p>
            <a:pPr lvl="0">
              <a:defRPr/>
            </a:pPr>
            <a:r>
              <a:rPr lang="ru-RU" sz="1400" b="1">
                <a:solidFill>
                  <a:srgbClr val="003399"/>
                </a:solidFill>
                <a:ea typeface="Open Sans Light"/>
                <a:cs typeface="Open Sans Light"/>
              </a:rPr>
              <a:t>Нагаева С.В.</a:t>
            </a:r>
          </a:p>
          <a:p>
            <a:pPr lvl="0">
              <a:defRPr/>
            </a:pPr>
            <a:r>
              <a:rPr lang="ru-RU" sz="1400" b="1">
                <a:solidFill>
                  <a:srgbClr val="003399"/>
                </a:solidFill>
                <a:ea typeface="Open Sans Light"/>
                <a:cs typeface="Open Sans Light"/>
              </a:rPr>
              <a:t>Художник Мария Вышинская</a:t>
            </a:r>
            <a:endParaRPr/>
          </a:p>
        </p:txBody>
      </p:sp>
      <p:sp>
        <p:nvSpPr>
          <p:cNvPr id="7" name="TextBox 11"/>
          <p:cNvSpPr>
            <a:spLocks/>
          </p:cNvSpPr>
          <p:nvPr/>
        </p:nvSpPr>
        <p:spPr bwMode="auto">
          <a:xfrm>
            <a:off x="550862" y="5635094"/>
            <a:ext cx="2952751" cy="6261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35718" tIns="35718" rIns="35718" bIns="35718" numCol="1" spcCol="38100" rtlCol="0" anchor="ctr">
            <a:spAutoFit/>
          </a:bodyPr>
          <a:lstStyle>
            <a:defPPr>
              <a:defRPr lang="ru-RU"/>
            </a:defPPr>
            <a:lvl1pPr>
              <a:defRPr sz="1200" b="1">
                <a:latin typeface="Open Sans Light"/>
                <a:ea typeface="Open Sans Light"/>
                <a:cs typeface="Open Sans Light"/>
              </a:defRPr>
            </a:lvl1pPr>
          </a:lstStyle>
          <a:p>
            <a:pPr lvl="0">
              <a:defRPr/>
            </a:pPr>
            <a:r>
              <a:rPr lang="ru-RU">
                <a:solidFill>
                  <a:prstClr val="black"/>
                </a:solidFill>
                <a:latin typeface="+mn-lt"/>
              </a:rPr>
              <a:t>Код: </a:t>
            </a:r>
            <a:r>
              <a:rPr lang="ru-RU" b="0">
                <a:solidFill>
                  <a:prstClr val="black"/>
                </a:solidFill>
                <a:latin typeface="+mn-lt"/>
              </a:rPr>
              <a:t>311-0719-01</a:t>
            </a:r>
            <a:endParaRPr/>
          </a:p>
          <a:p>
            <a:pPr lvl="0">
              <a:defRPr/>
            </a:pPr>
            <a:r>
              <a:rPr lang="ru-RU" b="1" i="0" u="none" strike="noStrike" cap="none" spc="0">
                <a:ln>
                  <a:noFill/>
                </a:ln>
                <a:solidFill>
                  <a:prstClr val="black"/>
                </a:solidFill>
                <a:latin typeface="+mn-lt"/>
              </a:rPr>
              <a:t>Параметры: </a:t>
            </a:r>
            <a:r>
              <a:rPr lang="en-US" b="0">
                <a:solidFill>
                  <a:prstClr val="black"/>
                </a:solidFill>
                <a:latin typeface="+mn-lt"/>
              </a:rPr>
              <a:t>210x210</a:t>
            </a:r>
            <a:r>
              <a:rPr lang="ru-RU" b="0">
                <a:solidFill>
                  <a:prstClr val="black"/>
                </a:solidFill>
                <a:latin typeface="+mn-lt"/>
              </a:rPr>
              <a:t>, </a:t>
            </a:r>
          </a:p>
          <a:p>
            <a:pPr lvl="0">
              <a:defRPr/>
            </a:pPr>
            <a:r>
              <a:rPr lang="ru-RU" b="0">
                <a:solidFill>
                  <a:prstClr val="black"/>
                </a:solidFill>
                <a:latin typeface="+mn-lt"/>
              </a:rPr>
              <a:t>36 стр., 4 краски</a:t>
            </a:r>
          </a:p>
        </p:txBody>
      </p:sp>
      <p:sp>
        <p:nvSpPr>
          <p:cNvPr id="8" name="Прямоугольник 12"/>
          <p:cNvSpPr/>
          <p:nvPr/>
        </p:nvSpPr>
        <p:spPr bwMode="auto">
          <a:xfrm>
            <a:off x="4116387" y="2511236"/>
            <a:ext cx="7103386" cy="3208571"/>
          </a:xfrm>
          <a:prstGeom prst="rect">
            <a:avLst/>
          </a:prstGeom>
        </p:spPr>
        <p:txBody>
          <a:bodyPr wrap="square" lIns="45719" tIns="22860" rIns="45719" bIns="22860">
            <a:spAutoFit/>
          </a:bodyPr>
          <a:lstStyle/>
          <a:p>
            <a:pPr marL="285750" lvl="0" indent="-285750">
              <a:spcBef>
                <a:spcPts val="600"/>
              </a:spcBef>
              <a:spcAft>
                <a:spcPts val="300"/>
              </a:spcAft>
              <a:buClr>
                <a:srgbClr val="0070C0"/>
              </a:buClr>
              <a:buFont typeface="Wingdings"/>
              <a:buChar char="ü"/>
              <a:defRPr/>
            </a:pPr>
            <a:r>
              <a:rPr lang="ru-RU" sz="1400"/>
              <a:t>Что делать, если вашего ребёнка травят? А что, если не вашего, но ваш всё видит?</a:t>
            </a:r>
            <a:endParaRPr/>
          </a:p>
          <a:p>
            <a:pPr marL="285750" lvl="0" indent="-285750">
              <a:spcBef>
                <a:spcPts val="600"/>
              </a:spcBef>
              <a:spcAft>
                <a:spcPts val="300"/>
              </a:spcAft>
              <a:buClr>
                <a:srgbClr val="0070C0"/>
              </a:buClr>
              <a:buFont typeface="Wingdings"/>
              <a:buChar char="ü"/>
              <a:defRPr/>
            </a:pPr>
            <a:r>
              <a:rPr lang="ru-RU" sz="1400"/>
              <a:t>Конечно, эта книга не поможет решить проблемы буллинга. Было бы здорово, если бы это было так просто. Нет! Но ребёнок будет знать, что травля существует. Что об этом надо говорить со взрослыми. И что без участия специалиста такую проблему не решить.</a:t>
            </a:r>
            <a:endParaRPr/>
          </a:p>
          <a:p>
            <a:pPr marL="285750" lvl="0" indent="-285750">
              <a:spcBef>
                <a:spcPts val="600"/>
              </a:spcBef>
              <a:spcAft>
                <a:spcPts val="300"/>
              </a:spcAft>
              <a:buClr>
                <a:srgbClr val="0070C0"/>
              </a:buClr>
              <a:buFont typeface="Wingdings"/>
              <a:buChar char="ü"/>
              <a:defRPr/>
            </a:pPr>
            <a:r>
              <a:rPr lang="ru-RU" sz="1400"/>
              <a:t>Актуальная и «горячая» тема, которая волнует многих родителей, педагогов и даже воспитателей детских садов! Проблема молодеет, и говорить о ней надо до того, как ребёнок станет объектом школьной травли.</a:t>
            </a:r>
          </a:p>
          <a:p>
            <a:pPr marL="285750" lvl="0" indent="-285750">
              <a:spcBef>
                <a:spcPts val="600"/>
              </a:spcBef>
              <a:spcAft>
                <a:spcPts val="300"/>
              </a:spcAft>
              <a:buClr>
                <a:srgbClr val="0070C0"/>
              </a:buClr>
              <a:buFont typeface="Wingdings"/>
              <a:buChar char="ü"/>
              <a:defRPr/>
            </a:pPr>
            <a:r>
              <a:rPr lang="ru-RU" sz="1400"/>
              <a:t>Чтобы книга понравилась и детям, и родителям, автор и художник облекли её в форму сказки про весёлую семейку маленького таракана Харитона.</a:t>
            </a:r>
            <a:endParaRPr/>
          </a:p>
          <a:p>
            <a:pPr marL="285750" lvl="0" indent="-285750">
              <a:spcBef>
                <a:spcPts val="600"/>
              </a:spcBef>
              <a:spcAft>
                <a:spcPts val="300"/>
              </a:spcAft>
              <a:buClr>
                <a:srgbClr val="0070C0"/>
              </a:buClr>
              <a:buFont typeface="Wingdings"/>
              <a:buChar char="ü"/>
              <a:defRPr/>
            </a:pPr>
            <a:r>
              <a:rPr lang="ru-RU" sz="1400"/>
              <a:t>А бороться с травлей будет великий сыщик Эркюль Пуэр. Он знает, как победить ядовитые слова!</a:t>
            </a:r>
            <a:endParaRPr/>
          </a:p>
          <a:p>
            <a:pPr marL="285750" lvl="0" indent="-285750">
              <a:spcBef>
                <a:spcPts val="600"/>
              </a:spcBef>
              <a:spcAft>
                <a:spcPts val="300"/>
              </a:spcAft>
              <a:buClr>
                <a:srgbClr val="0070C0"/>
              </a:buClr>
              <a:buFont typeface="Wingdings"/>
              <a:buChar char="ü"/>
              <a:defRPr/>
            </a:pPr>
            <a:endParaRPr lang="ru-RU" sz="1400"/>
          </a:p>
        </p:txBody>
      </p:sp>
      <p:sp>
        <p:nvSpPr>
          <p:cNvPr id="9" name="TextBox 9"/>
          <p:cNvSpPr>
            <a:spLocks/>
          </p:cNvSpPr>
          <p:nvPr/>
        </p:nvSpPr>
        <p:spPr bwMode="auto">
          <a:xfrm>
            <a:off x="442966" y="354579"/>
            <a:ext cx="11322947" cy="467820"/>
          </a:xfrm>
          <a:prstGeom prst="rect">
            <a:avLst/>
          </a:prstGeom>
          <a:noFill/>
        </p:spPr>
        <p:txBody>
          <a:bodyPr wrap="square" lIns="0" tIns="0" rIns="0" bIns="0" rtlCol="0">
            <a:spAutoFit/>
          </a:bodyPr>
          <a:lstStyle/>
          <a:p>
            <a:pPr>
              <a:lnSpc>
                <a:spcPct val="95000"/>
              </a:lnSpc>
              <a:defRPr/>
            </a:pPr>
            <a:r>
              <a:rPr lang="ru-RU" sz="3200" b="1" spc="-40">
                <a:gradFill>
                  <a:gsLst>
                    <a:gs pos="0">
                      <a:srgbClr val="2D2B8D"/>
                    </a:gs>
                    <a:gs pos="88000">
                      <a:srgbClr val="00B0F0"/>
                    </a:gs>
                  </a:gsLst>
                  <a:lin ang="2400000" scaled="0"/>
                </a:gradFill>
                <a:ea typeface="Open Sans"/>
                <a:cs typeface="Open Sans"/>
              </a:rPr>
              <a:t>Отравленные слова</a:t>
            </a:r>
            <a:endParaRPr/>
          </a:p>
        </p:txBody>
      </p:sp>
      <p:sp>
        <p:nvSpPr>
          <p:cNvPr id="10" name="Rectangle 5"/>
          <p:cNvSpPr>
            <a:spLocks noChangeArrowheads="1"/>
          </p:cNvSpPr>
          <p:nvPr/>
        </p:nvSpPr>
        <p:spPr bwMode="auto">
          <a:xfrm>
            <a:off x="5876544" y="2229572"/>
            <a:ext cx="12192000" cy="457200"/>
          </a:xfrm>
          <a:prstGeom prst="rect">
            <a:avLst/>
          </a:prstGeom>
          <a:noFill/>
          <a:ln>
            <a:noFill/>
          </a:ln>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ru-RU" sz="1100" b="1" i="0" u="none" strike="noStrike" cap="none">
                <a:ln>
                  <a:noFill/>
                </a:ln>
                <a:solidFill>
                  <a:schemeClr val="tx1"/>
                </a:solidFill>
                <a:latin typeface="Arial"/>
                <a:ea typeface="Times New Roman"/>
                <a:cs typeface="Calibri"/>
              </a:rPr>
              <a:t>    </a:t>
            </a:r>
            <a:endParaRPr lang="ru-RU" sz="1800" b="0" i="0" u="none" strike="noStrike" cap="none">
              <a:ln>
                <a:noFill/>
              </a:ln>
              <a:solidFill>
                <a:schemeClr val="tx1"/>
              </a:solidFill>
              <a:latin typeface="Arial"/>
            </a:endParaRPr>
          </a:p>
        </p:txBody>
      </p:sp>
      <p:sp>
        <p:nvSpPr>
          <p:cNvPr id="11" name="Rectangle 6"/>
          <p:cNvSpPr>
            <a:spLocks noChangeArrowheads="1"/>
          </p:cNvSpPr>
          <p:nvPr/>
        </p:nvSpPr>
        <p:spPr bwMode="auto">
          <a:xfrm>
            <a:off x="5876544" y="4115522"/>
            <a:ext cx="12192000" cy="0"/>
          </a:xfrm>
          <a:prstGeom prst="rect">
            <a:avLst/>
          </a:prstGeom>
          <a:noFill/>
          <a:ln>
            <a:noFill/>
          </a:ln>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ru-RU" sz="1200" b="0" i="0" u="none" strike="noStrike" cap="none">
                <a:ln>
                  <a:noFill/>
                </a:ln>
                <a:solidFill>
                  <a:schemeClr val="tx1"/>
                </a:solidFill>
                <a:latin typeface="Arial"/>
                <a:ea typeface="Times New Roman"/>
              </a:rPr>
              <a:t> </a:t>
            </a:r>
            <a:endParaRPr lang="ru-RU" sz="1800" b="0" i="0" u="none" strike="noStrike" cap="none">
              <a:ln>
                <a:noFill/>
              </a:ln>
              <a:solidFill>
                <a:schemeClr val="tx1"/>
              </a:solidFill>
              <a:latin typeface="Arial"/>
            </a:endParaRPr>
          </a:p>
        </p:txBody>
      </p:sp>
      <p:sp>
        <p:nvSpPr>
          <p:cNvPr id="12" name="Rectangle 7"/>
          <p:cNvSpPr>
            <a:spLocks noChangeArrowheads="1"/>
          </p:cNvSpPr>
          <p:nvPr/>
        </p:nvSpPr>
        <p:spPr bwMode="auto">
          <a:xfrm>
            <a:off x="5876544" y="5553797"/>
            <a:ext cx="12192000" cy="0"/>
          </a:xfrm>
          <a:prstGeom prst="rect">
            <a:avLst/>
          </a:prstGeom>
          <a:noFill/>
          <a:ln>
            <a:noFill/>
          </a:ln>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ru-RU" sz="1200" b="0" i="0" u="none" strike="noStrike" cap="none">
                <a:ln>
                  <a:noFill/>
                </a:ln>
                <a:solidFill>
                  <a:schemeClr val="tx1"/>
                </a:solidFill>
                <a:latin typeface="Arial"/>
                <a:ea typeface="Times New Roman"/>
              </a:rPr>
              <a:t> </a:t>
            </a:r>
            <a:endParaRPr lang="ru-RU" sz="1800" b="0" i="0" u="none" strike="noStrike" cap="none">
              <a:ln>
                <a:noFill/>
              </a:ln>
              <a:solidFill>
                <a:schemeClr val="tx1"/>
              </a:solidFill>
              <a:latin typeface="Arial"/>
            </a:endParaRPr>
          </a:p>
        </p:txBody>
      </p:sp>
      <p:sp>
        <p:nvSpPr>
          <p:cNvPr id="13" name="Rectangle 8"/>
          <p:cNvSpPr>
            <a:spLocks noChangeArrowheads="1"/>
          </p:cNvSpPr>
          <p:nvPr/>
        </p:nvSpPr>
        <p:spPr bwMode="auto">
          <a:xfrm>
            <a:off x="5876544" y="8411297"/>
            <a:ext cx="12192000" cy="0"/>
          </a:xfrm>
          <a:prstGeom prst="rect">
            <a:avLst/>
          </a:prstGeom>
          <a:noFill/>
          <a:ln>
            <a:noFill/>
          </a:ln>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ru-RU" sz="800" b="0" i="0" u="none" strike="noStrike" cap="none">
                <a:ln>
                  <a:noFill/>
                </a:ln>
                <a:solidFill>
                  <a:schemeClr val="tx1"/>
                </a:solidFill>
                <a:latin typeface="Arial"/>
              </a:rPr>
              <a:t> </a:t>
            </a:r>
            <a:endParaRPr lang="ru-RU" sz="1800" b="0" i="0" u="none" strike="noStrike" cap="none">
              <a:ln>
                <a:noFill/>
              </a:ln>
              <a:solidFill>
                <a:schemeClr val="tx1"/>
              </a:solidFill>
              <a:latin typeface="Arial"/>
            </a:endParaRPr>
          </a:p>
        </p:txBody>
      </p:sp>
      <p:pic>
        <p:nvPicPr>
          <p:cNvPr id="14" name="Рисунок 10"/>
          <p:cNvPicPr>
            <a:picLocks noChangeAspect="1"/>
          </p:cNvPicPr>
          <p:nvPr/>
        </p:nvPicPr>
        <p:blipFill>
          <a:blip r:embed="rId5"/>
          <a:stretch/>
        </p:blipFill>
        <p:spPr bwMode="auto">
          <a:xfrm>
            <a:off x="550862" y="1592263"/>
            <a:ext cx="2956816" cy="3029975"/>
          </a:xfrm>
          <a:prstGeom prst="rect">
            <a:avLst/>
          </a:prstGeom>
          <a:effectLst>
            <a:outerShdw blurRad="177800" dist="38100" dir="2700000" algn="tl" rotWithShape="0">
              <a:prstClr val="black">
                <a:alpha val="40000"/>
              </a:prstClr>
            </a:outerShdw>
          </a:effectLst>
        </p:spPr>
      </p:pic>
      <p:sp>
        <p:nvSpPr>
          <p:cNvPr id="15" name="Номер слайда 1"/>
          <p:cNvSpPr>
            <a:spLocks noGrp="1"/>
          </p:cNvSpPr>
          <p:nvPr>
            <p:ph type="sldNum" sz="quarter" idx="12"/>
          </p:nvPr>
        </p:nvSpPr>
        <p:spPr bwMode="auto"/>
        <p:txBody>
          <a:bodyPr/>
          <a:lstStyle/>
          <a:p>
            <a:pPr>
              <a:defRPr/>
            </a:pPr>
            <a:fld id="{0E138DCF-8897-47D9-AE1B-A711B24EDBFC}" type="slidenum">
              <a:rPr lang="ru-RU"/>
              <a:t>23</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466725" y="55958"/>
            <a:ext cx="10515600" cy="1325563"/>
          </a:xfrm>
        </p:spPr>
        <p:txBody>
          <a:bodyPr>
            <a:normAutofit/>
          </a:bodyPr>
          <a:lstStyle/>
          <a:p>
            <a:pPr>
              <a:defRPr/>
            </a:pPr>
            <a:r>
              <a:rPr lang="ru-RU" sz="3200" b="1">
                <a:solidFill>
                  <a:srgbClr val="345DAE"/>
                </a:solidFill>
                <a:latin typeface="+mn-lt"/>
              </a:rPr>
              <a:t>Серия «Читаем вслух»</a:t>
            </a:r>
          </a:p>
        </p:txBody>
      </p:sp>
      <p:sp>
        <p:nvSpPr>
          <p:cNvPr id="5" name="Объект 2"/>
          <p:cNvSpPr>
            <a:spLocks noGrp="1"/>
          </p:cNvSpPr>
          <p:nvPr>
            <p:ph idx="1"/>
          </p:nvPr>
        </p:nvSpPr>
        <p:spPr bwMode="auto">
          <a:xfrm>
            <a:off x="4235635" y="1595651"/>
            <a:ext cx="7297002" cy="4367720"/>
          </a:xfrm>
        </p:spPr>
        <p:txBody>
          <a:bodyPr>
            <a:normAutofit fontScale="25000" lnSpcReduction="20000"/>
          </a:bodyPr>
          <a:lstStyle/>
          <a:p>
            <a:pPr marL="0" indent="0">
              <a:lnSpc>
                <a:spcPct val="120000"/>
              </a:lnSpc>
              <a:spcBef>
                <a:spcPts val="0"/>
              </a:spcBef>
              <a:buNone/>
              <a:defRPr/>
            </a:pPr>
            <a:r>
              <a:rPr lang="ru-RU" sz="5600" b="1">
                <a:solidFill>
                  <a:srgbClr val="003399"/>
                </a:solidFill>
                <a:ea typeface="Open Sans Light"/>
                <a:cs typeface="Open Sans Light"/>
              </a:rPr>
              <a:t>НЯНЮШКИНА КНИЖКА. Замурррчательные песенки</a:t>
            </a:r>
            <a:endParaRPr/>
          </a:p>
          <a:p>
            <a:pPr marL="0" indent="0">
              <a:lnSpc>
                <a:spcPct val="120000"/>
              </a:lnSpc>
              <a:spcBef>
                <a:spcPts val="0"/>
              </a:spcBef>
              <a:buNone/>
              <a:defRPr/>
            </a:pPr>
            <a:r>
              <a:rPr lang="ru-RU" sz="5600" b="1">
                <a:solidFill>
                  <a:srgbClr val="003399"/>
                </a:solidFill>
                <a:ea typeface="Open Sans Light"/>
                <a:cs typeface="Open Sans Light"/>
              </a:rPr>
              <a:t>Художник Наталья Макаренко</a:t>
            </a:r>
            <a:endParaRPr/>
          </a:p>
          <a:p>
            <a:pPr marL="285750" lvl="7" indent="-285750">
              <a:lnSpc>
                <a:spcPct val="120000"/>
              </a:lnSpc>
              <a:spcBef>
                <a:spcPts val="600"/>
              </a:spcBef>
              <a:spcAft>
                <a:spcPts val="300"/>
              </a:spcAft>
              <a:buClr>
                <a:srgbClr val="0070C0"/>
              </a:buClr>
              <a:buFont typeface="Wingdings"/>
              <a:buChar char="ü"/>
              <a:defRPr/>
            </a:pPr>
            <a:r>
              <a:rPr lang="ru-RU" sz="5600"/>
              <a:t>Кто же ещё как не кот так замурррчательно может убаюкать кого угодно? Недаром издревле русский народ придумывал столько колыбельных, посвященных котам. </a:t>
            </a:r>
            <a:endParaRPr/>
          </a:p>
          <a:p>
            <a:pPr marL="285750" lvl="7" indent="-285750">
              <a:lnSpc>
                <a:spcPct val="120000"/>
              </a:lnSpc>
              <a:spcBef>
                <a:spcPts val="600"/>
              </a:spcBef>
              <a:spcAft>
                <a:spcPts val="300"/>
              </a:spcAft>
              <a:buClr>
                <a:srgbClr val="0070C0"/>
              </a:buClr>
              <a:buFont typeface="Wingdings"/>
              <a:buChar char="ü"/>
              <a:defRPr/>
            </a:pPr>
            <a:r>
              <a:rPr lang="ru-RU" sz="5600"/>
              <a:t>Котовые колыбельные успокоят малыша, создадут ощущение уюта и тепла, а добрая сказка об упрямом котёнке, заблудившемся в ночном лесу, наполнит дом сладкой дрёмой.</a:t>
            </a:r>
            <a:endParaRPr/>
          </a:p>
          <a:p>
            <a:pPr marL="285750" lvl="7" indent="-285750">
              <a:lnSpc>
                <a:spcPct val="120000"/>
              </a:lnSpc>
              <a:spcBef>
                <a:spcPts val="600"/>
              </a:spcBef>
              <a:spcAft>
                <a:spcPts val="300"/>
              </a:spcAft>
              <a:buClr>
                <a:srgbClr val="0070C0"/>
              </a:buClr>
              <a:buFont typeface="Wingdings"/>
              <a:buChar char="ü"/>
              <a:defRPr/>
            </a:pPr>
            <a:r>
              <a:rPr lang="ru-RU" sz="5600"/>
              <a:t>Волшебные иллюстрации Натальи Макаренко переносят в мир, где нет тревог и страшных снов, а есть любовь и тепло, забота и внимание. Самая уютная книга для семейных вечеров!</a:t>
            </a:r>
            <a:endParaRPr/>
          </a:p>
          <a:p>
            <a:pPr marL="285750" lvl="7" indent="-285750">
              <a:lnSpc>
                <a:spcPct val="120000"/>
              </a:lnSpc>
              <a:spcBef>
                <a:spcPts val="600"/>
              </a:spcBef>
              <a:spcAft>
                <a:spcPts val="300"/>
              </a:spcAft>
              <a:buClr>
                <a:srgbClr val="0070C0"/>
              </a:buClr>
              <a:buFont typeface="Wingdings"/>
              <a:buChar char="ü"/>
              <a:defRPr/>
            </a:pPr>
            <a:r>
              <a:rPr lang="ru-RU" sz="5600"/>
              <a:t>Входит в популярную серию «Читаем вслух!». Каждая книга в серии—как открытие, как свежий детский взгляд. Их создавали современные талантливые художники, в том числе – мамы малышей. Поэтому в рисунках так много любви и души. А в классических текстах – молодости!  В этом уникальное преимущество серии и её главное отличие от других изданий.</a:t>
            </a:r>
            <a:endParaRPr/>
          </a:p>
          <a:p>
            <a:pPr marL="285750" lvl="7" indent="-285750">
              <a:lnSpc>
                <a:spcPct val="120000"/>
              </a:lnSpc>
              <a:spcBef>
                <a:spcPts val="600"/>
              </a:spcBef>
              <a:spcAft>
                <a:spcPts val="300"/>
              </a:spcAft>
              <a:buClr>
                <a:srgbClr val="0070C0"/>
              </a:buClr>
              <a:buFont typeface="Wingdings"/>
              <a:buChar char="ü"/>
              <a:defRPr/>
            </a:pPr>
            <a:r>
              <a:rPr lang="ru-RU" sz="5600"/>
              <a:t>Книги, с которых надо начинать знакомство с миром настоящей литературы. Уникальный вклад в домашнюю библиотеку и библиотеку детского сада.</a:t>
            </a:r>
            <a:endParaRPr/>
          </a:p>
          <a:p>
            <a:pPr>
              <a:spcBef>
                <a:spcPts val="0"/>
              </a:spcBef>
              <a:defRPr/>
            </a:pPr>
            <a:endParaRPr lang="ru-RU" sz="4800"/>
          </a:p>
          <a:p>
            <a:pPr lvl="8">
              <a:spcBef>
                <a:spcPts val="0"/>
              </a:spcBef>
              <a:defRPr/>
            </a:pPr>
            <a:endParaRPr lang="ru-RU" sz="3000"/>
          </a:p>
          <a:p>
            <a:pPr lvl="8">
              <a:spcBef>
                <a:spcPts val="0"/>
              </a:spcBef>
              <a:defRPr/>
            </a:pPr>
            <a:endParaRPr lang="ru-RU" sz="2500"/>
          </a:p>
          <a:p>
            <a:pPr>
              <a:spcBef>
                <a:spcPts val="0"/>
              </a:spcBef>
              <a:defRPr/>
            </a:pPr>
            <a:endParaRPr lang="ru-RU" sz="2500"/>
          </a:p>
          <a:p>
            <a:pPr>
              <a:defRPr/>
            </a:pPr>
            <a:endParaRPr lang="ru-RU" sz="2500"/>
          </a:p>
          <a:p>
            <a:pPr>
              <a:defRPr/>
            </a:pPr>
            <a:endParaRPr lang="ru-RU"/>
          </a:p>
          <a:p>
            <a:pPr marL="0" indent="0">
              <a:spcBef>
                <a:spcPts val="0"/>
              </a:spcBef>
              <a:buNone/>
              <a:defRPr/>
            </a:pPr>
            <a:endParaRPr lang="ru-RU" sz="1100"/>
          </a:p>
          <a:p>
            <a:pPr marL="0" indent="0">
              <a:spcBef>
                <a:spcPts val="0"/>
              </a:spcBef>
              <a:buNone/>
              <a:defRPr/>
            </a:pPr>
            <a:endParaRPr lang="ru-RU" sz="1100"/>
          </a:p>
          <a:p>
            <a:pPr marL="0" indent="0">
              <a:spcBef>
                <a:spcPts val="0"/>
              </a:spcBef>
              <a:buNone/>
              <a:defRPr/>
            </a:pPr>
            <a:endParaRPr lang="ru-RU" sz="1100"/>
          </a:p>
          <a:p>
            <a:pPr>
              <a:spcBef>
                <a:spcPts val="0"/>
              </a:spcBef>
              <a:defRPr/>
            </a:pPr>
            <a:endParaRPr lang="ru-RU" sz="1100"/>
          </a:p>
          <a:p>
            <a:pPr>
              <a:defRPr/>
            </a:pPr>
            <a:endParaRPr lang="ru-RU"/>
          </a:p>
        </p:txBody>
      </p:sp>
      <p:cxnSp>
        <p:nvCxnSpPr>
          <p:cNvPr id="6" name="Прямая соединительная линия 4"/>
          <p:cNvCxnSpPr>
            <a:cxnSpLocks/>
          </p:cNvCxnSpPr>
          <p:nvPr/>
        </p:nvCxnSpPr>
        <p:spPr bwMode="auto">
          <a:xfrm>
            <a:off x="0" y="1311719"/>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bwMode="auto">
          <a:xfrm>
            <a:off x="1073370" y="5106378"/>
            <a:ext cx="2481770" cy="830997"/>
          </a:xfrm>
          <a:prstGeom prst="rect">
            <a:avLst/>
          </a:prstGeom>
        </p:spPr>
        <p:txBody>
          <a:bodyPr wrap="square">
            <a:spAutoFit/>
          </a:bodyPr>
          <a:lstStyle/>
          <a:p>
            <a:pPr>
              <a:defRPr/>
            </a:pPr>
            <a:r>
              <a:rPr lang="ru-RU" sz="1200" b="1"/>
              <a:t>Код</a:t>
            </a:r>
            <a:r>
              <a:rPr lang="ru-RU" sz="1200"/>
              <a:t>: 301-1055-01</a:t>
            </a:r>
            <a:endParaRPr/>
          </a:p>
          <a:p>
            <a:pPr>
              <a:defRPr/>
            </a:pPr>
            <a:r>
              <a:rPr lang="ru-RU" sz="1200" b="1"/>
              <a:t>Параметры</a:t>
            </a:r>
            <a:r>
              <a:rPr lang="ru-RU" sz="1200"/>
              <a:t>: 240*240 мм., </a:t>
            </a:r>
          </a:p>
          <a:p>
            <a:pPr>
              <a:defRPr/>
            </a:pPr>
            <a:r>
              <a:rPr lang="ru-RU" sz="1200"/>
              <a:t>48 стр., 4 краски, 7Бц, УФ-лак выборочно</a:t>
            </a:r>
            <a:endParaRPr/>
          </a:p>
        </p:txBody>
      </p:sp>
      <p:sp>
        <p:nvSpPr>
          <p:cNvPr id="8" name="Rectangle 3"/>
          <p:cNvSpPr>
            <a:spLocks noChangeArrowheads="1"/>
          </p:cNvSpPr>
          <p:nvPr/>
        </p:nvSpPr>
        <p:spPr bwMode="auto">
          <a:xfrm>
            <a:off x="-123825" y="0"/>
            <a:ext cx="12192000" cy="457200"/>
          </a:xfrm>
          <a:prstGeom prst="rect">
            <a:avLst/>
          </a:prstGeom>
          <a:noFill/>
          <a:ln>
            <a:noFill/>
          </a:ln>
        </p:spPr>
        <p:txBody>
          <a:bodyPr vert="horz" wrap="none" lIns="91440" tIns="45720" rIns="91440" bIns="45720" numCol="1" anchor="ctr" anchorCtr="0" compatLnSpc="1">
            <a:prstTxWarp prst="textNoShape">
              <a:avLst/>
            </a:prstTxWarp>
            <a:spAutoFit/>
          </a:bodyPr>
          <a:lstStyle/>
          <a:p>
            <a:pPr>
              <a:defRPr/>
            </a:pPr>
            <a:endParaRPr lang="ru-RU"/>
          </a:p>
        </p:txBody>
      </p:sp>
      <p:sp>
        <p:nvSpPr>
          <p:cNvPr id="9" name="Rectangle 4"/>
          <p:cNvSpPr>
            <a:spLocks noChangeArrowheads="1"/>
          </p:cNvSpPr>
          <p:nvPr/>
        </p:nvSpPr>
        <p:spPr bwMode="auto">
          <a:xfrm>
            <a:off x="-123825" y="1714500"/>
            <a:ext cx="12192000" cy="0"/>
          </a:xfrm>
          <a:prstGeom prst="rect">
            <a:avLst/>
          </a:prstGeom>
          <a:noFill/>
          <a:ln>
            <a:noFill/>
          </a:ln>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ru-RU" sz="1100" b="1" i="0" u="none" strike="noStrike" cap="none">
                <a:ln>
                  <a:noFill/>
                </a:ln>
                <a:solidFill>
                  <a:schemeClr val="tx1"/>
                </a:solidFill>
                <a:latin typeface="Arial"/>
                <a:ea typeface="Times New Roman"/>
                <a:cs typeface="Calibri"/>
              </a:rPr>
              <a:t>   </a:t>
            </a:r>
            <a:endParaRPr lang="ru-RU" sz="1800" b="0" i="0" u="none" strike="noStrike" cap="none">
              <a:ln>
                <a:noFill/>
              </a:ln>
              <a:solidFill>
                <a:schemeClr val="tx1"/>
              </a:solidFill>
              <a:latin typeface="Arial"/>
            </a:endParaRPr>
          </a:p>
        </p:txBody>
      </p:sp>
      <p:sp>
        <p:nvSpPr>
          <p:cNvPr id="10" name="Rectangle 5"/>
          <p:cNvSpPr>
            <a:spLocks noChangeArrowheads="1"/>
          </p:cNvSpPr>
          <p:nvPr/>
        </p:nvSpPr>
        <p:spPr bwMode="auto">
          <a:xfrm>
            <a:off x="-123825" y="2981325"/>
            <a:ext cx="12192000" cy="0"/>
          </a:xfrm>
          <a:prstGeom prst="rect">
            <a:avLst/>
          </a:prstGeom>
          <a:noFill/>
          <a:ln>
            <a:noFill/>
          </a:ln>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ru-RU" sz="1100" b="1" i="0" u="none" strike="noStrike" cap="none">
                <a:ln>
                  <a:noFill/>
                </a:ln>
                <a:solidFill>
                  <a:schemeClr val="tx1"/>
                </a:solidFill>
                <a:latin typeface="Arial"/>
                <a:ea typeface="Times New Roman"/>
                <a:cs typeface="Calibri"/>
              </a:rPr>
              <a:t>  </a:t>
            </a:r>
            <a:r>
              <a:rPr lang="ru-RU" sz="800" b="0" i="0" u="none" strike="noStrike" cap="none">
                <a:ln>
                  <a:noFill/>
                </a:ln>
                <a:solidFill>
                  <a:schemeClr val="tx1"/>
                </a:solidFill>
                <a:latin typeface="Arial"/>
              </a:rPr>
              <a:t> </a:t>
            </a:r>
            <a:endParaRPr lang="ru-RU" sz="1800" b="0" i="0" u="none" strike="noStrike" cap="none">
              <a:ln>
                <a:noFill/>
              </a:ln>
              <a:solidFill>
                <a:schemeClr val="tx1"/>
              </a:solidFill>
              <a:latin typeface="Arial"/>
            </a:endParaRPr>
          </a:p>
        </p:txBody>
      </p:sp>
      <p:pic>
        <p:nvPicPr>
          <p:cNvPr id="11" name="Рисунок 13"/>
          <p:cNvPicPr/>
          <p:nvPr/>
        </p:nvPicPr>
        <p:blipFill>
          <a:blip r:embed="rId2"/>
          <a:stretch/>
        </p:blipFill>
        <p:spPr bwMode="auto">
          <a:xfrm>
            <a:off x="556670" y="1682553"/>
            <a:ext cx="2998470" cy="3004185"/>
          </a:xfrm>
          <a:prstGeom prst="rect">
            <a:avLst/>
          </a:prstGeom>
          <a:effectLst>
            <a:outerShdw blurRad="177800" dist="38100" dir="2700000" algn="tl" rotWithShape="0">
              <a:prstClr val="black">
                <a:alpha val="40000"/>
              </a:prstClr>
            </a:outerShdw>
          </a:effectLst>
        </p:spPr>
      </p:pic>
      <p:sp>
        <p:nvSpPr>
          <p:cNvPr id="12" name="Номер слайда 7"/>
          <p:cNvSpPr>
            <a:spLocks noGrp="1"/>
          </p:cNvSpPr>
          <p:nvPr>
            <p:ph type="sldNum" sz="quarter" idx="12"/>
          </p:nvPr>
        </p:nvSpPr>
        <p:spPr bwMode="auto"/>
        <p:txBody>
          <a:bodyPr/>
          <a:lstStyle/>
          <a:p>
            <a:pPr>
              <a:defRPr/>
            </a:pPr>
            <a:fld id="{0E138DCF-8897-47D9-AE1B-A711B24EDBFC}" type="slidenum">
              <a:rPr lang="ru-RU"/>
              <a:t>24</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9458" name="oleObj" r:id="rId3" imgW="0" imgH="0" progId="TCLayout.ActiveDocument.1">
                  <p:embed/>
                </p:oleObj>
              </mc:Choice>
              <mc:Fallback>
                <p:oleObj name="oleObj" r:id="rId3" imgW="0" imgH="0" progId="TCLayout.ActiveDocument.1">
                  <p:embed/>
                  <p:pic>
                    <p:nvPicPr>
                      <p:cNvPr id="4" name=""/>
                      <p:cNvPicPr/>
                      <p:nvPr/>
                    </p:nvPicPr>
                    <p:blipFill>
                      <a:blip r:embed="rId4"/>
                      <a:stretch/>
                    </p:blipFill>
                    <p:spPr bwMode="auto">
                      <a:xfrm>
                        <a:off x="1587" y="1587"/>
                        <a:ext cx="1587" cy="1587"/>
                      </a:xfrm>
                      <a:prstGeom prst="rect">
                        <a:avLst/>
                      </a:prstGeom>
                    </p:spPr>
                  </p:pic>
                </p:oleObj>
              </mc:Fallback>
            </mc:AlternateContent>
          </a:graphicData>
        </a:graphic>
      </p:graphicFrame>
      <p:cxnSp>
        <p:nvCxnSpPr>
          <p:cNvPr id="5" name="Прямая соединительная линия 2"/>
          <p:cNvCxnSpPr>
            <a:cxnSpLocks/>
          </p:cNvCxnSpPr>
          <p:nvPr/>
        </p:nvCxnSpPr>
        <p:spPr bwMode="auto">
          <a:xfrm>
            <a:off x="0" y="1364343"/>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6" name="TextBox 11"/>
          <p:cNvSpPr>
            <a:spLocks/>
          </p:cNvSpPr>
          <p:nvPr/>
        </p:nvSpPr>
        <p:spPr bwMode="auto">
          <a:xfrm>
            <a:off x="458540" y="5698571"/>
            <a:ext cx="2301286" cy="6261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35718" tIns="35718" rIns="35718" bIns="35718" numCol="1" spcCol="38100" rtlCol="0" anchor="ctr">
            <a:spAutoFit/>
          </a:bodyPr>
          <a:lstStyle>
            <a:defPPr>
              <a:defRPr lang="ru-RU"/>
            </a:defPPr>
            <a:lvl1pPr>
              <a:defRPr sz="1200" b="1">
                <a:latin typeface="Open Sans Light"/>
                <a:ea typeface="Open Sans Light"/>
                <a:cs typeface="Open Sans Light"/>
              </a:defRPr>
            </a:lvl1pPr>
          </a:lstStyle>
          <a:p>
            <a:pPr lvl="0">
              <a:defRPr/>
            </a:pPr>
            <a:r>
              <a:rPr lang="ru-RU">
                <a:solidFill>
                  <a:prstClr val="black"/>
                </a:solidFill>
                <a:latin typeface="+mn-lt"/>
              </a:rPr>
              <a:t>Код: </a:t>
            </a:r>
            <a:r>
              <a:rPr lang="en-US" b="0">
                <a:latin typeface="+mn-lt"/>
              </a:rPr>
              <a:t>311-0575-01</a:t>
            </a:r>
            <a:endParaRPr lang="ru-RU" b="0">
              <a:latin typeface="+mn-lt"/>
            </a:endParaRPr>
          </a:p>
          <a:p>
            <a:pPr lvl="0">
              <a:defRPr/>
            </a:pPr>
            <a:r>
              <a:rPr lang="ru-RU" b="1" i="0" u="none" strike="noStrike" cap="none" spc="0">
                <a:ln>
                  <a:noFill/>
                </a:ln>
                <a:solidFill>
                  <a:prstClr val="black"/>
                </a:solidFill>
                <a:latin typeface="+mn-lt"/>
              </a:rPr>
              <a:t>Параметры: </a:t>
            </a:r>
            <a:r>
              <a:rPr lang="ru-RU" b="0">
                <a:latin typeface="+mn-lt"/>
              </a:rPr>
              <a:t>220*290 мм</a:t>
            </a:r>
            <a:r>
              <a:rPr lang="ru-RU" b="0" i="0" u="none" strike="noStrike" cap="none" spc="0">
                <a:ln>
                  <a:noFill/>
                </a:ln>
                <a:solidFill>
                  <a:prstClr val="black"/>
                </a:solidFill>
                <a:latin typeface="+mn-lt"/>
              </a:rPr>
              <a:t>, 64</a:t>
            </a:r>
            <a:r>
              <a:rPr lang="en-US" b="0" i="0" u="none" strike="noStrike" cap="none" spc="0">
                <a:ln>
                  <a:noFill/>
                </a:ln>
                <a:solidFill>
                  <a:prstClr val="black"/>
                </a:solidFill>
                <a:latin typeface="+mn-lt"/>
              </a:rPr>
              <a:t> </a:t>
            </a:r>
            <a:r>
              <a:rPr lang="ru-RU" b="0" i="0" u="none" strike="noStrike" cap="none" spc="0">
                <a:ln>
                  <a:noFill/>
                </a:ln>
                <a:solidFill>
                  <a:prstClr val="black"/>
                </a:solidFill>
                <a:latin typeface="+mn-lt"/>
              </a:rPr>
              <a:t>стр., </a:t>
            </a:r>
            <a:r>
              <a:rPr lang="ru-RU" b="0">
                <a:solidFill>
                  <a:prstClr val="black"/>
                </a:solidFill>
                <a:latin typeface="+mn-lt"/>
              </a:rPr>
              <a:t>4</a:t>
            </a:r>
            <a:r>
              <a:rPr lang="ru-RU" b="0" i="0" u="none" strike="noStrike" cap="none" spc="0">
                <a:ln>
                  <a:noFill/>
                </a:ln>
                <a:solidFill>
                  <a:prstClr val="black"/>
                </a:solidFill>
                <a:latin typeface="+mn-lt"/>
              </a:rPr>
              <a:t> краски</a:t>
            </a:r>
          </a:p>
        </p:txBody>
      </p:sp>
      <p:sp>
        <p:nvSpPr>
          <p:cNvPr id="7" name="Прямоугольник 12"/>
          <p:cNvSpPr/>
          <p:nvPr/>
        </p:nvSpPr>
        <p:spPr bwMode="auto">
          <a:xfrm>
            <a:off x="4704633" y="2205319"/>
            <a:ext cx="6791866" cy="3408625"/>
          </a:xfrm>
          <a:prstGeom prst="rect">
            <a:avLst/>
          </a:prstGeom>
        </p:spPr>
        <p:txBody>
          <a:bodyPr wrap="square" lIns="45719" tIns="22860" rIns="45719" bIns="22860">
            <a:spAutoFit/>
          </a:bodyPr>
          <a:lstStyle/>
          <a:p>
            <a:pPr marL="285750" indent="-285750">
              <a:spcBef>
                <a:spcPts val="600"/>
              </a:spcBef>
              <a:spcAft>
                <a:spcPts val="300"/>
              </a:spcAft>
              <a:buClr>
                <a:srgbClr val="0070C0"/>
              </a:buClr>
              <a:buFont typeface="Wingdings"/>
              <a:buChar char="ü"/>
              <a:defRPr/>
            </a:pPr>
            <a:r>
              <a:rPr lang="ru-RU" sz="1400"/>
              <a:t>В эту книгу с яркими иллюстрациями вошли добрые сказки для самых маленьких: словацкая – «У солнышка в гостях», украинская – «Колосок», финская – «Лиса-нянька». </a:t>
            </a:r>
            <a:endParaRPr/>
          </a:p>
          <a:p>
            <a:pPr marL="285750" indent="-285750">
              <a:spcBef>
                <a:spcPts val="600"/>
              </a:spcBef>
              <a:spcAft>
                <a:spcPts val="300"/>
              </a:spcAft>
              <a:buClr>
                <a:srgbClr val="0070C0"/>
              </a:buClr>
              <a:buFont typeface="Wingdings"/>
              <a:buChar char="ü"/>
              <a:defRPr/>
            </a:pPr>
            <a:r>
              <a:rPr lang="ru-RU" sz="1400"/>
              <a:t>Сказки разных народов учат детей одним и тем же замечательным качествам: трудолюбию, дружбе, взаимовыручке. Солнышко светит тем, кто не сидит на месте и не боится трудностей. </a:t>
            </a:r>
            <a:endParaRPr/>
          </a:p>
          <a:p>
            <a:pPr marL="285750" indent="-285750">
              <a:spcBef>
                <a:spcPts val="600"/>
              </a:spcBef>
              <a:spcAft>
                <a:spcPts val="300"/>
              </a:spcAft>
              <a:buClr>
                <a:srgbClr val="0070C0"/>
              </a:buClr>
              <a:buFont typeface="Wingdings"/>
              <a:buChar char="ü"/>
              <a:defRPr/>
            </a:pPr>
            <a:r>
              <a:rPr lang="ru-RU" sz="1400"/>
              <a:t>Входит в популярную серию «Читаем вслух». Каждая книга в серии–как открытие, как свежий детский взгляд. Их создавали современные талантливые художники, в том числе – мамы малышей. Поэтому в рисунках так много любви и души. А в классических текстах – молодости!  В этом уникальное преимущество серии и её главное отличие от других изданий.</a:t>
            </a:r>
            <a:endParaRPr/>
          </a:p>
          <a:p>
            <a:pPr marL="285750" indent="-285750">
              <a:spcBef>
                <a:spcPts val="600"/>
              </a:spcBef>
              <a:spcAft>
                <a:spcPts val="300"/>
              </a:spcAft>
              <a:buClr>
                <a:srgbClr val="0070C0"/>
              </a:buClr>
              <a:buFont typeface="Wingdings"/>
              <a:buChar char="ü"/>
              <a:defRPr/>
            </a:pPr>
            <a:r>
              <a:rPr lang="ru-RU" sz="1400"/>
              <a:t>Идеальный выбор для семейного чтения и приобщения ребёнка к миру детской литературы.  Уникальный вклад в домашнюю библиотеку и библиотеку детского сада.</a:t>
            </a:r>
            <a:endParaRPr lang="en-US" sz="1400">
              <a:ea typeface="Open Sans Light"/>
              <a:cs typeface="Open Sans Light"/>
            </a:endParaRPr>
          </a:p>
        </p:txBody>
      </p:sp>
      <p:sp>
        <p:nvSpPr>
          <p:cNvPr id="8" name="TextBox 9"/>
          <p:cNvSpPr>
            <a:spLocks/>
          </p:cNvSpPr>
          <p:nvPr/>
        </p:nvSpPr>
        <p:spPr bwMode="auto">
          <a:xfrm>
            <a:off x="458540" y="512568"/>
            <a:ext cx="11322947" cy="797782"/>
          </a:xfrm>
          <a:prstGeom prst="rect">
            <a:avLst/>
          </a:prstGeom>
          <a:noFill/>
        </p:spPr>
        <p:txBody>
          <a:bodyPr wrap="square" lIns="0" tIns="0" rIns="0" bIns="0" rtlCol="0">
            <a:spAutoFit/>
          </a:bodyPr>
          <a:lstStyle>
            <a:defPPr>
              <a:defRPr lang="ru-RU"/>
            </a:defPPr>
            <a:lvl1pPr>
              <a:lnSpc>
                <a:spcPct val="95000"/>
              </a:lnSpc>
              <a:defRPr sz="3200" b="1" spc="-40">
                <a:gradFill>
                  <a:gsLst>
                    <a:gs pos="0">
                      <a:srgbClr val="2D2B8D"/>
                    </a:gs>
                    <a:gs pos="88000">
                      <a:srgbClr val="00B0F0"/>
                    </a:gs>
                  </a:gsLst>
                  <a:lin ang="2400000" scaled="0"/>
                </a:gradFill>
                <a:ea typeface="Open Sans"/>
                <a:cs typeface="Open Sans"/>
              </a:defRPr>
            </a:lvl1pPr>
          </a:lstStyle>
          <a:p>
            <a:pPr>
              <a:lnSpc>
                <a:spcPct val="80000"/>
              </a:lnSpc>
              <a:defRPr/>
            </a:pPr>
            <a:r>
              <a:rPr lang="ru-RU"/>
              <a:t>Серия «Читаем вслух»</a:t>
            </a:r>
          </a:p>
          <a:p>
            <a:pPr>
              <a:lnSpc>
                <a:spcPct val="80000"/>
              </a:lnSpc>
              <a:defRPr/>
            </a:pPr>
            <a:endParaRPr lang="ru-RU"/>
          </a:p>
        </p:txBody>
      </p:sp>
      <p:sp>
        <p:nvSpPr>
          <p:cNvPr id="9" name="Прямоугольник 13"/>
          <p:cNvSpPr/>
          <p:nvPr/>
        </p:nvSpPr>
        <p:spPr bwMode="auto">
          <a:xfrm>
            <a:off x="4704633" y="1508263"/>
            <a:ext cx="6791866" cy="477054"/>
          </a:xfrm>
          <a:prstGeom prst="rect">
            <a:avLst/>
          </a:prstGeom>
        </p:spPr>
        <p:txBody>
          <a:bodyPr wrap="square" lIns="45719" tIns="22860" rIns="45719" bIns="22860">
            <a:spAutoFit/>
          </a:bodyPr>
          <a:lstStyle/>
          <a:p>
            <a:pPr lvl="0">
              <a:defRPr/>
            </a:pPr>
            <a:r>
              <a:rPr lang="ru-RU" sz="1400" b="1">
                <a:solidFill>
                  <a:srgbClr val="003399"/>
                </a:solidFill>
                <a:ea typeface="Open Sans Light"/>
                <a:cs typeface="Open Sans Light"/>
              </a:rPr>
              <a:t>У солнышка в гостях. Сказки</a:t>
            </a:r>
          </a:p>
          <a:p>
            <a:pPr lvl="0">
              <a:defRPr/>
            </a:pPr>
            <a:r>
              <a:rPr lang="ru-RU" sz="1400" b="1">
                <a:solidFill>
                  <a:srgbClr val="003399"/>
                </a:solidFill>
                <a:ea typeface="Open Sans Light"/>
                <a:cs typeface="Open Sans Light"/>
              </a:rPr>
              <a:t>Софья Могилевская</a:t>
            </a:r>
          </a:p>
        </p:txBody>
      </p:sp>
      <p:pic>
        <p:nvPicPr>
          <p:cNvPr id="10" name="Рисунок 10"/>
          <p:cNvPicPr/>
          <p:nvPr/>
        </p:nvPicPr>
        <p:blipFill>
          <a:blip r:embed="rId5"/>
          <a:stretch/>
        </p:blipFill>
        <p:spPr bwMode="auto">
          <a:xfrm>
            <a:off x="442913" y="1579563"/>
            <a:ext cx="3463925" cy="3505199"/>
          </a:xfrm>
          <a:prstGeom prst="rect">
            <a:avLst/>
          </a:prstGeom>
          <a:effectLst>
            <a:outerShdw blurRad="177800" dist="38100" dir="2700000" algn="tl" rotWithShape="0">
              <a:prstClr val="black">
                <a:alpha val="40000"/>
              </a:prstClr>
            </a:outerShdw>
          </a:effectLst>
        </p:spPr>
      </p:pic>
      <p:sp>
        <p:nvSpPr>
          <p:cNvPr id="11" name="Номер слайда 1"/>
          <p:cNvSpPr>
            <a:spLocks noGrp="1"/>
          </p:cNvSpPr>
          <p:nvPr>
            <p:ph type="sldNum" sz="quarter" idx="12"/>
          </p:nvPr>
        </p:nvSpPr>
        <p:spPr bwMode="auto"/>
        <p:txBody>
          <a:bodyPr/>
          <a:lstStyle/>
          <a:p>
            <a:pPr>
              <a:defRPr/>
            </a:pPr>
            <a:fld id="{0E138DCF-8897-47D9-AE1B-A711B24EDBFC}" type="slidenum">
              <a:rPr lang="ru-RU"/>
              <a:t>25</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20482" name="oleObj" r:id="rId3" imgW="0" imgH="0" progId="TCLayout.ActiveDocument.1">
                  <p:embed/>
                </p:oleObj>
              </mc:Choice>
              <mc:Fallback>
                <p:oleObj name="oleObj" r:id="rId3" imgW="0" imgH="0" progId="TCLayout.ActiveDocument.1">
                  <p:embed/>
                  <p:pic>
                    <p:nvPicPr>
                      <p:cNvPr id="4" name=""/>
                      <p:cNvPicPr/>
                      <p:nvPr/>
                    </p:nvPicPr>
                    <p:blipFill>
                      <a:blip r:embed="rId4"/>
                      <a:stretch/>
                    </p:blipFill>
                    <p:spPr bwMode="auto">
                      <a:xfrm>
                        <a:off x="1587" y="1587"/>
                        <a:ext cx="1587" cy="1587"/>
                      </a:xfrm>
                      <a:prstGeom prst="rect">
                        <a:avLst/>
                      </a:prstGeom>
                    </p:spPr>
                  </p:pic>
                </p:oleObj>
              </mc:Fallback>
            </mc:AlternateContent>
          </a:graphicData>
        </a:graphic>
      </p:graphicFrame>
      <p:cxnSp>
        <p:nvCxnSpPr>
          <p:cNvPr id="5" name="Прямая соединительная линия 2"/>
          <p:cNvCxnSpPr>
            <a:cxnSpLocks/>
          </p:cNvCxnSpPr>
          <p:nvPr/>
        </p:nvCxnSpPr>
        <p:spPr bwMode="auto">
          <a:xfrm>
            <a:off x="0" y="1364343"/>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6" name="TextBox 11"/>
          <p:cNvSpPr>
            <a:spLocks/>
          </p:cNvSpPr>
          <p:nvPr/>
        </p:nvSpPr>
        <p:spPr bwMode="auto">
          <a:xfrm>
            <a:off x="442913" y="5312072"/>
            <a:ext cx="2301286" cy="6261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35718" tIns="35718" rIns="35718" bIns="35718" numCol="1" spcCol="38100" rtlCol="0" anchor="ctr">
            <a:spAutoFit/>
          </a:bodyPr>
          <a:lstStyle>
            <a:defPPr>
              <a:defRPr lang="ru-RU"/>
            </a:defPPr>
            <a:lvl1pPr>
              <a:defRPr sz="1200" b="1">
                <a:latin typeface="Open Sans Light"/>
                <a:ea typeface="Open Sans Light"/>
                <a:cs typeface="Open Sans Light"/>
              </a:defRPr>
            </a:lvl1pPr>
          </a:lstStyle>
          <a:p>
            <a:pPr lvl="0">
              <a:defRPr/>
            </a:pPr>
            <a:r>
              <a:rPr lang="ru-RU">
                <a:solidFill>
                  <a:prstClr val="black"/>
                </a:solidFill>
                <a:latin typeface="+mn-lt"/>
              </a:rPr>
              <a:t>Код: </a:t>
            </a:r>
            <a:r>
              <a:rPr lang="en-US" b="0">
                <a:latin typeface="+mn-lt"/>
              </a:rPr>
              <a:t>311-0677-01</a:t>
            </a:r>
            <a:endParaRPr lang="ru-RU" b="0">
              <a:latin typeface="+mn-lt"/>
            </a:endParaRPr>
          </a:p>
          <a:p>
            <a:pPr lvl="0">
              <a:defRPr/>
            </a:pPr>
            <a:r>
              <a:rPr lang="ru-RU" b="1" i="0" u="none" strike="noStrike" cap="none" spc="0">
                <a:ln>
                  <a:noFill/>
                </a:ln>
                <a:solidFill>
                  <a:prstClr val="black"/>
                </a:solidFill>
                <a:latin typeface="+mn-lt"/>
              </a:rPr>
              <a:t>Параметры: </a:t>
            </a:r>
            <a:r>
              <a:rPr lang="ru-RU" b="0">
                <a:latin typeface="+mn-lt"/>
              </a:rPr>
              <a:t>70*100/8</a:t>
            </a:r>
            <a:r>
              <a:rPr lang="ru-RU" b="0" i="0" u="none" strike="noStrike" cap="none" spc="0">
                <a:ln>
                  <a:noFill/>
                </a:ln>
                <a:solidFill>
                  <a:prstClr val="black"/>
                </a:solidFill>
                <a:latin typeface="+mn-lt"/>
              </a:rPr>
              <a:t>,</a:t>
            </a:r>
            <a:endParaRPr/>
          </a:p>
          <a:p>
            <a:pPr lvl="0">
              <a:defRPr/>
            </a:pPr>
            <a:r>
              <a:rPr lang="ru-RU" b="0" i="0" u="none" strike="noStrike" cap="none" spc="0">
                <a:ln>
                  <a:noFill/>
                </a:ln>
                <a:solidFill>
                  <a:prstClr val="black"/>
                </a:solidFill>
                <a:latin typeface="+mn-lt"/>
              </a:rPr>
              <a:t> 48</a:t>
            </a:r>
            <a:r>
              <a:rPr lang="en-US" b="0" i="0" u="none" strike="noStrike" cap="none" spc="0">
                <a:ln>
                  <a:noFill/>
                </a:ln>
                <a:solidFill>
                  <a:prstClr val="black"/>
                </a:solidFill>
                <a:latin typeface="+mn-lt"/>
              </a:rPr>
              <a:t> </a:t>
            </a:r>
            <a:r>
              <a:rPr lang="ru-RU" b="0" i="0" u="none" strike="noStrike" cap="none" spc="0">
                <a:ln>
                  <a:noFill/>
                </a:ln>
                <a:solidFill>
                  <a:prstClr val="black"/>
                </a:solidFill>
                <a:latin typeface="+mn-lt"/>
              </a:rPr>
              <a:t>стр., </a:t>
            </a:r>
            <a:r>
              <a:rPr lang="ru-RU" b="0">
                <a:solidFill>
                  <a:prstClr val="black"/>
                </a:solidFill>
                <a:latin typeface="+mn-lt"/>
              </a:rPr>
              <a:t>4</a:t>
            </a:r>
            <a:r>
              <a:rPr lang="ru-RU" b="0" i="0" u="none" strike="noStrike" cap="none" spc="0">
                <a:ln>
                  <a:noFill/>
                </a:ln>
                <a:solidFill>
                  <a:prstClr val="black"/>
                </a:solidFill>
                <a:latin typeface="+mn-lt"/>
              </a:rPr>
              <a:t> краски</a:t>
            </a:r>
          </a:p>
        </p:txBody>
      </p:sp>
      <p:sp>
        <p:nvSpPr>
          <p:cNvPr id="7" name="Прямоугольник 12"/>
          <p:cNvSpPr/>
          <p:nvPr/>
        </p:nvSpPr>
        <p:spPr bwMode="auto">
          <a:xfrm>
            <a:off x="4308848" y="2000603"/>
            <a:ext cx="6791866" cy="4285789"/>
          </a:xfrm>
          <a:prstGeom prst="rect">
            <a:avLst/>
          </a:prstGeom>
        </p:spPr>
        <p:txBody>
          <a:bodyPr wrap="square" lIns="45719" tIns="22860" rIns="45719" bIns="22860">
            <a:spAutoFit/>
          </a:bodyPr>
          <a:lstStyle/>
          <a:p>
            <a:pPr marL="285750" indent="-285750">
              <a:spcBef>
                <a:spcPts val="600"/>
              </a:spcBef>
              <a:spcAft>
                <a:spcPts val="300"/>
              </a:spcAft>
              <a:buClr>
                <a:srgbClr val="0070C0"/>
              </a:buClr>
              <a:buFont typeface="Wingdings"/>
              <a:buChar char="ü"/>
              <a:defRPr/>
            </a:pPr>
            <a:r>
              <a:rPr lang="ru-RU" sz="1400"/>
              <a:t>Этот удивительный сборник — настоящая палочка-выручалочка для родителей маленьких непосед. Каждая сказка, каждый стишок, каждая песенка — умиротворяющие, успокаивающие, убаюкивающие. </a:t>
            </a:r>
          </a:p>
          <a:p>
            <a:pPr marL="285750" indent="-285750">
              <a:spcBef>
                <a:spcPts val="600"/>
              </a:spcBef>
              <a:spcAft>
                <a:spcPts val="300"/>
              </a:spcAft>
              <a:buClr>
                <a:srgbClr val="0070C0"/>
              </a:buClr>
              <a:buFont typeface="Wingdings"/>
              <a:buChar char="ü"/>
              <a:defRPr/>
            </a:pPr>
            <a:r>
              <a:rPr lang="ru-RU" sz="1400"/>
              <a:t>На его страницах собрана классика жанра маленьких «засыпательных» сказок и стихотворений: Сергея Козлова, Владимира Степанова, Эммы Мошковской, Ирины Пивоваровой, Сергея Георгиева, Владимира Орлова</a:t>
            </a:r>
          </a:p>
          <a:p>
            <a:pPr marL="285750" indent="-285750">
              <a:spcBef>
                <a:spcPts val="600"/>
              </a:spcBef>
              <a:spcAft>
                <a:spcPts val="300"/>
              </a:spcAft>
              <a:buClr>
                <a:srgbClr val="0070C0"/>
              </a:buClr>
              <a:buFont typeface="Wingdings"/>
              <a:buChar char="ü"/>
              <a:defRPr/>
            </a:pPr>
            <a:r>
              <a:rPr lang="ru-RU" sz="1400"/>
              <a:t>Самая длинная история займёт не более 10 минут. Останется время и на объятия, и на тихий разговор, и на колыбельную песенку. </a:t>
            </a:r>
          </a:p>
          <a:p>
            <a:pPr marL="285750" indent="-285750">
              <a:spcBef>
                <a:spcPts val="600"/>
              </a:spcBef>
              <a:spcAft>
                <a:spcPts val="300"/>
              </a:spcAft>
              <a:buClr>
                <a:srgbClr val="0070C0"/>
              </a:buClr>
              <a:buFont typeface="Wingdings"/>
              <a:buChar char="ü"/>
              <a:defRPr/>
            </a:pPr>
            <a:r>
              <a:rPr lang="ru-RU" sz="1400"/>
              <a:t>Идеальный выбор для семейного чтения на ночь и приобщения ребёнка к миру детской литературы. </a:t>
            </a:r>
            <a:endParaRPr/>
          </a:p>
          <a:p>
            <a:pPr marL="285750" indent="-285750">
              <a:spcBef>
                <a:spcPts val="600"/>
              </a:spcBef>
              <a:spcAft>
                <a:spcPts val="300"/>
              </a:spcAft>
              <a:buClr>
                <a:srgbClr val="0070C0"/>
              </a:buClr>
              <a:buFont typeface="Wingdings"/>
              <a:buChar char="ü"/>
              <a:defRPr/>
            </a:pPr>
            <a:r>
              <a:rPr lang="ru-RU" sz="1400"/>
              <a:t>Входит в популярную серию «Читаем вслух!». Каждая книга в серии—как открытие, как свежий детский взгляд. Их создавали современные талантливые художники, в том числе – мамы малышей. Поэтому в рисунках так много любви и души. </a:t>
            </a:r>
          </a:p>
          <a:p>
            <a:pPr marL="285750" indent="-285750">
              <a:spcBef>
                <a:spcPts val="600"/>
              </a:spcBef>
              <a:spcAft>
                <a:spcPts val="300"/>
              </a:spcAft>
              <a:buClr>
                <a:srgbClr val="0070C0"/>
              </a:buClr>
              <a:buFont typeface="Wingdings"/>
              <a:buChar char="ü"/>
              <a:defRPr/>
            </a:pPr>
            <a:r>
              <a:rPr lang="ru-RU" sz="1400"/>
              <a:t>А в классических текстах – молодости! В этом уникальное преимущество серии и её главное отличие от других изданий. Книги, с которых надо начинать знакомство с миром настоящей литературы. Уникальный вклад в домашнюю библиотеку и библиотеку детского сада.</a:t>
            </a:r>
            <a:endParaRPr lang="en-US" sz="1400">
              <a:ea typeface="Open Sans Light"/>
              <a:cs typeface="Open Sans Light"/>
            </a:endParaRPr>
          </a:p>
        </p:txBody>
      </p:sp>
      <p:sp>
        <p:nvSpPr>
          <p:cNvPr id="8" name="Прямоугольник 13"/>
          <p:cNvSpPr/>
          <p:nvPr/>
        </p:nvSpPr>
        <p:spPr bwMode="auto">
          <a:xfrm>
            <a:off x="4612509" y="1604458"/>
            <a:ext cx="6791866" cy="261610"/>
          </a:xfrm>
          <a:prstGeom prst="rect">
            <a:avLst/>
          </a:prstGeom>
        </p:spPr>
        <p:txBody>
          <a:bodyPr wrap="square" lIns="45719" tIns="22860" rIns="45719" bIns="22860">
            <a:spAutoFit/>
          </a:bodyPr>
          <a:lstStyle/>
          <a:p>
            <a:pPr lvl="0">
              <a:defRPr/>
            </a:pPr>
            <a:r>
              <a:rPr lang="ru-RU" sz="1400" b="1">
                <a:solidFill>
                  <a:srgbClr val="003399"/>
                </a:solidFill>
                <a:ea typeface="Open Sans Light"/>
                <a:cs typeface="Open Sans Light"/>
              </a:rPr>
              <a:t>Время спать. Стихи и сказки на ночь</a:t>
            </a:r>
          </a:p>
        </p:txBody>
      </p:sp>
      <p:pic>
        <p:nvPicPr>
          <p:cNvPr id="9" name="Picture 7" descr="Изображение Время спать. Стихи и сказки на ночь"/>
          <p:cNvPicPr>
            <a:picLocks noChangeAspect="1" noChangeArrowheads="1"/>
          </p:cNvPicPr>
          <p:nvPr/>
        </p:nvPicPr>
        <p:blipFill>
          <a:blip r:embed="rId5"/>
          <a:stretch/>
        </p:blipFill>
        <p:spPr bwMode="auto">
          <a:xfrm>
            <a:off x="449113" y="1681359"/>
            <a:ext cx="3286125" cy="3495675"/>
          </a:xfrm>
          <a:prstGeom prst="rect">
            <a:avLst/>
          </a:prstGeom>
          <a:noFill/>
        </p:spPr>
      </p:pic>
      <p:sp>
        <p:nvSpPr>
          <p:cNvPr id="10" name="TextBox 10"/>
          <p:cNvSpPr>
            <a:spLocks/>
          </p:cNvSpPr>
          <p:nvPr/>
        </p:nvSpPr>
        <p:spPr bwMode="auto">
          <a:xfrm>
            <a:off x="458540" y="512568"/>
            <a:ext cx="11322947" cy="797782"/>
          </a:xfrm>
          <a:prstGeom prst="rect">
            <a:avLst/>
          </a:prstGeom>
          <a:noFill/>
        </p:spPr>
        <p:txBody>
          <a:bodyPr wrap="square" lIns="0" tIns="0" rIns="0" bIns="0" rtlCol="0">
            <a:spAutoFit/>
          </a:bodyPr>
          <a:lstStyle>
            <a:defPPr>
              <a:defRPr lang="ru-RU"/>
            </a:defPPr>
            <a:lvl1pPr>
              <a:lnSpc>
                <a:spcPct val="95000"/>
              </a:lnSpc>
              <a:defRPr sz="3200" b="1" spc="-40">
                <a:gradFill>
                  <a:gsLst>
                    <a:gs pos="0">
                      <a:srgbClr val="2D2B8D"/>
                    </a:gs>
                    <a:gs pos="88000">
                      <a:srgbClr val="00B0F0"/>
                    </a:gs>
                  </a:gsLst>
                  <a:lin ang="2400000" scaled="0"/>
                </a:gradFill>
                <a:ea typeface="Open Sans"/>
                <a:cs typeface="Open Sans"/>
              </a:defRPr>
            </a:lvl1pPr>
          </a:lstStyle>
          <a:p>
            <a:pPr>
              <a:lnSpc>
                <a:spcPct val="80000"/>
              </a:lnSpc>
              <a:defRPr/>
            </a:pPr>
            <a:r>
              <a:rPr lang="ru-RU"/>
              <a:t>Серия «Читаем вслух»</a:t>
            </a:r>
          </a:p>
          <a:p>
            <a:pPr>
              <a:lnSpc>
                <a:spcPct val="80000"/>
              </a:lnSpc>
              <a:defRPr/>
            </a:pPr>
            <a:endParaRPr lang="ru-RU"/>
          </a:p>
        </p:txBody>
      </p:sp>
      <p:sp>
        <p:nvSpPr>
          <p:cNvPr id="11" name="Номер слайда 5"/>
          <p:cNvSpPr>
            <a:spLocks noGrp="1"/>
          </p:cNvSpPr>
          <p:nvPr>
            <p:ph type="sldNum" sz="quarter" idx="12"/>
          </p:nvPr>
        </p:nvSpPr>
        <p:spPr bwMode="auto"/>
        <p:txBody>
          <a:bodyPr/>
          <a:lstStyle/>
          <a:p>
            <a:pPr>
              <a:defRPr/>
            </a:pPr>
            <a:fld id="{0E138DCF-8897-47D9-AE1B-A711B24EDBFC}" type="slidenum">
              <a:rPr lang="ru-RU"/>
              <a:t>26</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21506" name="oleObj" r:id="rId3" imgW="0" imgH="0" progId="TCLayout.ActiveDocument.1">
                  <p:embed/>
                </p:oleObj>
              </mc:Choice>
              <mc:Fallback>
                <p:oleObj name="oleObj" r:id="rId3" imgW="0" imgH="0" progId="TCLayout.ActiveDocument.1">
                  <p:embed/>
                  <p:pic>
                    <p:nvPicPr>
                      <p:cNvPr id="4" name=""/>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TextBox 24"/>
          <p:cNvSpPr>
            <a:spLocks/>
          </p:cNvSpPr>
          <p:nvPr/>
        </p:nvSpPr>
        <p:spPr bwMode="auto">
          <a:xfrm>
            <a:off x="456264" y="440673"/>
            <a:ext cx="11322947" cy="467820"/>
          </a:xfrm>
          <a:prstGeom prst="rect">
            <a:avLst/>
          </a:prstGeom>
          <a:noFill/>
        </p:spPr>
        <p:txBody>
          <a:bodyPr wrap="square" lIns="0" tIns="0" rIns="0" bIns="0" rtlCol="0">
            <a:spAutoFit/>
          </a:bodyPr>
          <a:lstStyle>
            <a:defPPr>
              <a:defRPr lang="ru-RU"/>
            </a:defPPr>
            <a:lvl1pPr>
              <a:lnSpc>
                <a:spcPct val="95000"/>
              </a:lnSpc>
              <a:defRPr sz="3200" b="1" spc="-40">
                <a:gradFill>
                  <a:gsLst>
                    <a:gs pos="0">
                      <a:srgbClr val="2D2B8D"/>
                    </a:gs>
                    <a:gs pos="88000">
                      <a:srgbClr val="00B0F0"/>
                    </a:gs>
                  </a:gsLst>
                  <a:lin ang="2400000" scaled="0"/>
                </a:gradFill>
                <a:ea typeface="Open Sans"/>
                <a:cs typeface="Open Sans"/>
              </a:defRPr>
            </a:lvl1pPr>
          </a:lstStyle>
          <a:p>
            <a:pPr>
              <a:defRPr/>
            </a:pPr>
            <a:r>
              <a:rPr lang="ru-RU"/>
              <a:t>Серия «Читаем вместе. Дружная семья»</a:t>
            </a:r>
            <a:endParaRPr/>
          </a:p>
        </p:txBody>
      </p:sp>
      <p:cxnSp>
        <p:nvCxnSpPr>
          <p:cNvPr id="6" name="Прямая соединительная линия 2"/>
          <p:cNvCxnSpPr>
            <a:cxnSpLocks/>
          </p:cNvCxnSpPr>
          <p:nvPr/>
        </p:nvCxnSpPr>
        <p:spPr bwMode="auto">
          <a:xfrm>
            <a:off x="0" y="1364343"/>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7" name="TextBox 18"/>
          <p:cNvSpPr>
            <a:spLocks/>
          </p:cNvSpPr>
          <p:nvPr/>
        </p:nvSpPr>
        <p:spPr bwMode="auto">
          <a:xfrm>
            <a:off x="456264" y="5198938"/>
            <a:ext cx="2120681" cy="6261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35718" tIns="35718" rIns="35718" bIns="35718" numCol="1" spcCol="38100" rtlCol="0" anchor="ctr">
            <a:spAutoFit/>
          </a:bodyPr>
          <a:lstStyle/>
          <a:p>
            <a:pPr lvl="0">
              <a:defRPr/>
            </a:pPr>
            <a:r>
              <a:rPr lang="ru-RU" sz="1200" b="1" i="0" u="none" strike="noStrike" cap="none" spc="0">
                <a:ln>
                  <a:noFill/>
                </a:ln>
                <a:solidFill>
                  <a:prstClr val="black"/>
                </a:solidFill>
                <a:ea typeface="Open Sans Light"/>
                <a:cs typeface="Open Sans Light"/>
              </a:rPr>
              <a:t>Код: </a:t>
            </a:r>
            <a:r>
              <a:rPr lang="ru-RU" sz="1200">
                <a:solidFill>
                  <a:prstClr val="black"/>
                </a:solidFill>
                <a:ea typeface="Open Sans Light"/>
                <a:cs typeface="Open Sans Light"/>
              </a:rPr>
              <a:t>301-1070-01</a:t>
            </a:r>
            <a:endParaRPr lang="en-US" sz="1200">
              <a:solidFill>
                <a:prstClr val="black"/>
              </a:solidFill>
              <a:ea typeface="Open Sans Light"/>
              <a:cs typeface="Open Sans Light"/>
            </a:endParaRPr>
          </a:p>
          <a:p>
            <a:pPr lvl="0">
              <a:defRPr/>
            </a:pPr>
            <a:r>
              <a:rPr lang="ru-RU" sz="1200" b="1" i="0" u="none" strike="noStrike" cap="none" spc="0">
                <a:ln>
                  <a:noFill/>
                </a:ln>
                <a:solidFill>
                  <a:prstClr val="black"/>
                </a:solidFill>
                <a:ea typeface="Open Sans Light"/>
                <a:cs typeface="Open Sans Light"/>
              </a:rPr>
              <a:t>Параметры: </a:t>
            </a:r>
            <a:r>
              <a:rPr lang="ru-RU" sz="1200">
                <a:solidFill>
                  <a:prstClr val="black"/>
                </a:solidFill>
                <a:ea typeface="Open Sans Light"/>
                <a:cs typeface="Open Sans Light"/>
              </a:rPr>
              <a:t>195 х 255, </a:t>
            </a:r>
          </a:p>
          <a:p>
            <a:pPr lvl="0">
              <a:defRPr/>
            </a:pPr>
            <a:r>
              <a:rPr lang="en-US" sz="1200">
                <a:solidFill>
                  <a:prstClr val="black"/>
                </a:solidFill>
                <a:ea typeface="Open Sans Light"/>
                <a:cs typeface="Open Sans Light"/>
              </a:rPr>
              <a:t>6</a:t>
            </a:r>
            <a:r>
              <a:rPr lang="ru-RU" sz="1200">
                <a:solidFill>
                  <a:prstClr val="black"/>
                </a:solidFill>
                <a:ea typeface="Open Sans Light"/>
                <a:cs typeface="Open Sans Light"/>
              </a:rPr>
              <a:t>4 </a:t>
            </a:r>
            <a:r>
              <a:rPr lang="ru-RU" sz="1200" b="0" i="0" u="none" strike="noStrike" cap="none" spc="0">
                <a:ln>
                  <a:noFill/>
                </a:ln>
                <a:solidFill>
                  <a:prstClr val="black"/>
                </a:solidFill>
                <a:ea typeface="Open Sans Light"/>
                <a:cs typeface="Open Sans Light"/>
              </a:rPr>
              <a:t>стр., </a:t>
            </a:r>
            <a:r>
              <a:rPr lang="ru-RU" sz="1200">
                <a:solidFill>
                  <a:prstClr val="black"/>
                </a:solidFill>
                <a:ea typeface="Open Sans Light"/>
                <a:cs typeface="Open Sans Light"/>
              </a:rPr>
              <a:t>4 </a:t>
            </a:r>
            <a:r>
              <a:rPr lang="ru-RU" sz="1200" b="0" i="0" u="none" strike="noStrike" cap="none" spc="0">
                <a:ln>
                  <a:noFill/>
                </a:ln>
                <a:solidFill>
                  <a:prstClr val="black"/>
                </a:solidFill>
                <a:ea typeface="Open Sans Light"/>
                <a:cs typeface="Open Sans Light"/>
              </a:rPr>
              <a:t>краски</a:t>
            </a:r>
          </a:p>
        </p:txBody>
      </p:sp>
      <p:sp>
        <p:nvSpPr>
          <p:cNvPr id="8" name="Прямоугольник 6"/>
          <p:cNvSpPr/>
          <p:nvPr/>
        </p:nvSpPr>
        <p:spPr bwMode="auto">
          <a:xfrm>
            <a:off x="4119159" y="1581667"/>
            <a:ext cx="6096000" cy="477054"/>
          </a:xfrm>
          <a:prstGeom prst="rect">
            <a:avLst/>
          </a:prstGeom>
        </p:spPr>
        <p:txBody>
          <a:bodyPr wrap="square" lIns="45719" tIns="22860" rIns="45719" bIns="22860">
            <a:spAutoFit/>
          </a:bodyPr>
          <a:lstStyle/>
          <a:p>
            <a:pPr>
              <a:defRPr/>
            </a:pPr>
            <a:r>
              <a:rPr lang="ru-RU" sz="1400" b="1">
                <a:solidFill>
                  <a:srgbClr val="003399"/>
                </a:solidFill>
                <a:ea typeface="Open Sans Light"/>
                <a:cs typeface="Open Sans Light"/>
              </a:rPr>
              <a:t>Про Петю и папу. Рассказы</a:t>
            </a:r>
            <a:endParaRPr/>
          </a:p>
          <a:p>
            <a:pPr>
              <a:defRPr/>
            </a:pPr>
            <a:r>
              <a:rPr lang="ru-RU" sz="1400" b="1">
                <a:solidFill>
                  <a:srgbClr val="003399"/>
                </a:solidFill>
                <a:ea typeface="Open Sans Light"/>
                <a:cs typeface="Open Sans Light"/>
              </a:rPr>
              <a:t>Леонид Каминский. </a:t>
            </a:r>
            <a:endParaRPr/>
          </a:p>
        </p:txBody>
      </p:sp>
      <p:sp>
        <p:nvSpPr>
          <p:cNvPr id="9" name="Прямоугольник 5"/>
          <p:cNvSpPr/>
          <p:nvPr/>
        </p:nvSpPr>
        <p:spPr bwMode="auto">
          <a:xfrm>
            <a:off x="4081451" y="2164407"/>
            <a:ext cx="7780741" cy="4693592"/>
          </a:xfrm>
          <a:prstGeom prst="rect">
            <a:avLst/>
          </a:prstGeom>
        </p:spPr>
        <p:txBody>
          <a:bodyPr wrap="square">
            <a:spAutoFit/>
          </a:bodyPr>
          <a:lstStyle/>
          <a:p>
            <a:pPr>
              <a:spcBef>
                <a:spcPts val="600"/>
              </a:spcBef>
              <a:spcAft>
                <a:spcPts val="300"/>
              </a:spcAft>
              <a:buClr>
                <a:srgbClr val="0070C0"/>
              </a:buClr>
              <a:buSzPct val="66000"/>
              <a:defRPr/>
            </a:pPr>
            <a:r>
              <a:rPr lang="ru-RU" sz="1400">
                <a:ea typeface="Open Sans Light"/>
                <a:cs typeface="Open Sans Light"/>
              </a:rPr>
              <a:t>Эту книгу написал Учитель смеха ЛЕОНИД КАМИНСКИЙ. Он умел и любил смешить детей и взрослых. И считал, что даже самого угрюмого человека можно научить ЧУВСТВУ ЮМОРА.</a:t>
            </a:r>
            <a:endParaRPr/>
          </a:p>
          <a:p>
            <a:pPr>
              <a:spcBef>
                <a:spcPts val="600"/>
              </a:spcBef>
              <a:spcAft>
                <a:spcPts val="300"/>
              </a:spcAft>
              <a:buClr>
                <a:srgbClr val="0070C0"/>
              </a:buClr>
              <a:buSzPct val="66000"/>
              <a:defRPr/>
            </a:pPr>
            <a:r>
              <a:rPr lang="ru-RU" sz="1400">
                <a:ea typeface="Open Sans Light"/>
                <a:cs typeface="Open Sans Light"/>
              </a:rPr>
              <a:t>Ничто не сближает родителей и детей больше, чем общие РАДОСТЬ И СМЕХ. </a:t>
            </a:r>
          </a:p>
          <a:p>
            <a:pPr>
              <a:spcBef>
                <a:spcPts val="600"/>
              </a:spcBef>
              <a:spcAft>
                <a:spcPts val="300"/>
              </a:spcAft>
              <a:buClr>
                <a:srgbClr val="0070C0"/>
              </a:buClr>
              <a:buSzPct val="66000"/>
              <a:defRPr/>
            </a:pPr>
            <a:r>
              <a:rPr lang="ru-RU" sz="1400">
                <a:ea typeface="Open Sans Light"/>
                <a:cs typeface="Open Sans Light"/>
              </a:rPr>
              <a:t>И, порой, весёлая книга, прочитанная вместе, бывает полезнее воспитательных назиданий. </a:t>
            </a:r>
            <a:endParaRPr/>
          </a:p>
          <a:p>
            <a:pPr>
              <a:spcBef>
                <a:spcPts val="600"/>
              </a:spcBef>
              <a:spcAft>
                <a:spcPts val="300"/>
              </a:spcAft>
              <a:buClr>
                <a:srgbClr val="0070C0"/>
              </a:buClr>
              <a:buSzPct val="66000"/>
              <a:defRPr/>
            </a:pPr>
            <a:r>
              <a:rPr lang="ru-RU" sz="1400">
                <a:ea typeface="Open Sans Light"/>
                <a:cs typeface="Open Sans Light"/>
              </a:rPr>
              <a:t>ЧУВСТВО ЮМОРА помогает ребёнку:</a:t>
            </a:r>
            <a:endParaRPr/>
          </a:p>
          <a:p>
            <a:pPr marL="285750" indent="-285750">
              <a:spcBef>
                <a:spcPts val="600"/>
              </a:spcBef>
              <a:spcAft>
                <a:spcPts val="300"/>
              </a:spcAft>
              <a:buClr>
                <a:srgbClr val="0070C0"/>
              </a:buClr>
              <a:buSzPct val="66000"/>
              <a:buFont typeface="Arial"/>
              <a:buChar char="•"/>
              <a:defRPr/>
            </a:pPr>
            <a:r>
              <a:rPr lang="ru-RU" sz="1400">
                <a:ea typeface="Open Sans Light"/>
                <a:cs typeface="Open Sans Light"/>
              </a:rPr>
              <a:t>легче справиться с жизненными трудностями,</a:t>
            </a:r>
          </a:p>
          <a:p>
            <a:pPr marL="285750" indent="-285750">
              <a:spcBef>
                <a:spcPts val="600"/>
              </a:spcBef>
              <a:spcAft>
                <a:spcPts val="300"/>
              </a:spcAft>
              <a:buClr>
                <a:srgbClr val="0070C0"/>
              </a:buClr>
              <a:buSzPct val="66000"/>
              <a:buFont typeface="Arial"/>
              <a:buChar char="•"/>
              <a:defRPr/>
            </a:pPr>
            <a:r>
              <a:rPr lang="ru-RU" sz="1400">
                <a:ea typeface="Open Sans Light"/>
                <a:cs typeface="Open Sans Light"/>
              </a:rPr>
              <a:t>расширить круг общения,</a:t>
            </a:r>
            <a:endParaRPr lang="en-US" sz="1400">
              <a:ea typeface="Open Sans Light"/>
              <a:cs typeface="Open Sans Light"/>
            </a:endParaRPr>
          </a:p>
          <a:p>
            <a:pPr marL="285750" indent="-285750">
              <a:spcBef>
                <a:spcPts val="600"/>
              </a:spcBef>
              <a:spcAft>
                <a:spcPts val="300"/>
              </a:spcAft>
              <a:buClr>
                <a:srgbClr val="0070C0"/>
              </a:buClr>
              <a:buSzPct val="66000"/>
              <a:buFont typeface="Arial"/>
              <a:buChar char="•"/>
              <a:defRPr/>
            </a:pPr>
            <a:r>
              <a:rPr lang="ru-RU" sz="1400">
                <a:ea typeface="Open Sans Light"/>
                <a:cs typeface="Open Sans Light"/>
              </a:rPr>
              <a:t>снять эмоциональное напряжение,</a:t>
            </a:r>
          </a:p>
          <a:p>
            <a:pPr marL="285750" indent="-285750">
              <a:spcBef>
                <a:spcPts val="600"/>
              </a:spcBef>
              <a:spcAft>
                <a:spcPts val="300"/>
              </a:spcAft>
              <a:buClr>
                <a:srgbClr val="0070C0"/>
              </a:buClr>
              <a:buSzPct val="66000"/>
              <a:buFont typeface="Arial"/>
              <a:buChar char="•"/>
              <a:defRPr/>
            </a:pPr>
            <a:r>
              <a:rPr lang="ru-RU" sz="1400">
                <a:ea typeface="Open Sans Light"/>
                <a:cs typeface="Open Sans Light"/>
              </a:rPr>
              <a:t>чувствовать себя комфортно в любом коллективе,</a:t>
            </a:r>
          </a:p>
          <a:p>
            <a:pPr marL="285750" indent="-285750">
              <a:spcBef>
                <a:spcPts val="600"/>
              </a:spcBef>
              <a:spcAft>
                <a:spcPts val="300"/>
              </a:spcAft>
              <a:buClr>
                <a:srgbClr val="0070C0"/>
              </a:buClr>
              <a:buSzPct val="66000"/>
              <a:buFont typeface="Arial"/>
              <a:buChar char="•"/>
              <a:defRPr/>
            </a:pPr>
            <a:r>
              <a:rPr lang="ru-RU" sz="1400">
                <a:ea typeface="Open Sans Light"/>
                <a:cs typeface="Open Sans Light"/>
              </a:rPr>
              <a:t>развиваться творчески.</a:t>
            </a:r>
          </a:p>
          <a:p>
            <a:pPr>
              <a:spcBef>
                <a:spcPts val="600"/>
              </a:spcBef>
              <a:spcAft>
                <a:spcPts val="300"/>
              </a:spcAft>
              <a:buClr>
                <a:srgbClr val="0070C0"/>
              </a:buClr>
              <a:buSzPct val="66000"/>
              <a:defRPr/>
            </a:pPr>
            <a:r>
              <a:rPr lang="ru-RU" sz="1400">
                <a:ea typeface="Open Sans Light"/>
                <a:cs typeface="Open Sans Light"/>
              </a:rPr>
              <a:t>В новую серию «Читаем вместе. Дружная семья» вошли необыкновенно добрые, смешные и увлекательные рассказы любимых писателей Леонида Каминского, Ирины Пивоваровой, Марины Дружининой, Сергея Георгиева, Александра Гиневского – как совсем новые, так и давно ставшие эталоном хорошей детской литературы. А ещё в книгах серии очень смешные иллюстрации. Они развеселят и взрослых, и детей.</a:t>
            </a:r>
            <a:endParaRPr/>
          </a:p>
          <a:p>
            <a:pPr marL="285750" lvl="0" indent="-285750">
              <a:spcBef>
                <a:spcPts val="600"/>
              </a:spcBef>
              <a:spcAft>
                <a:spcPts val="300"/>
              </a:spcAft>
              <a:buClr>
                <a:srgbClr val="0070C0"/>
              </a:buClr>
              <a:buSzPct val="66000"/>
              <a:buFont typeface="Wingdings"/>
              <a:buChar char="ü"/>
              <a:defRPr/>
            </a:pPr>
            <a:endParaRPr lang="ru-RU" sz="1400">
              <a:ea typeface="Open Sans Light"/>
              <a:cs typeface="Open Sans Light"/>
            </a:endParaRPr>
          </a:p>
        </p:txBody>
      </p:sp>
      <p:pic>
        <p:nvPicPr>
          <p:cNvPr id="10" name="Рисунок 10"/>
          <p:cNvPicPr/>
          <p:nvPr/>
        </p:nvPicPr>
        <p:blipFill>
          <a:blip r:embed="rId5"/>
          <a:stretch/>
        </p:blipFill>
        <p:spPr bwMode="auto">
          <a:xfrm>
            <a:off x="456264" y="1700212"/>
            <a:ext cx="2473960" cy="3235959"/>
          </a:xfrm>
          <a:prstGeom prst="rect">
            <a:avLst/>
          </a:prstGeom>
          <a:effectLst>
            <a:outerShdw blurRad="177800" dist="38100" dir="2700000" algn="tl" rotWithShape="0">
              <a:prstClr val="black">
                <a:alpha val="40000"/>
              </a:prstClr>
            </a:outerShdw>
          </a:effectLst>
        </p:spPr>
      </p:pic>
      <p:sp>
        <p:nvSpPr>
          <p:cNvPr id="11" name="Номер слайда 1"/>
          <p:cNvSpPr>
            <a:spLocks noGrp="1"/>
          </p:cNvSpPr>
          <p:nvPr>
            <p:ph type="sldNum" sz="quarter" idx="12"/>
          </p:nvPr>
        </p:nvSpPr>
        <p:spPr bwMode="auto"/>
        <p:txBody>
          <a:bodyPr/>
          <a:lstStyle/>
          <a:p>
            <a:pPr>
              <a:defRPr/>
            </a:pPr>
            <a:fld id="{0E138DCF-8897-47D9-AE1B-A711B24EDBFC}" type="slidenum">
              <a:rPr lang="ru-RU"/>
              <a:t>27</a:t>
            </a:fld>
            <a:endParaRPr lang="ru-RU"/>
          </a:p>
        </p:txBody>
      </p:sp>
      <p:grpSp>
        <p:nvGrpSpPr>
          <p:cNvPr id="12" name="Группа 7"/>
          <p:cNvGrpSpPr/>
          <p:nvPr/>
        </p:nvGrpSpPr>
        <p:grpSpPr bwMode="auto">
          <a:xfrm>
            <a:off x="1453139" y="1435671"/>
            <a:ext cx="2018129" cy="512415"/>
            <a:chOff x="2375851" y="1939839"/>
            <a:chExt cx="2018129" cy="512415"/>
          </a:xfrm>
        </p:grpSpPr>
        <p:pic>
          <p:nvPicPr>
            <p:cNvPr id="13" name="Рисунок 3"/>
            <p:cNvPicPr>
              <a:picLocks noChangeAspect="1"/>
            </p:cNvPicPr>
            <p:nvPr/>
          </p:nvPicPr>
          <p:blipFill>
            <a:blip r:embed="rId6"/>
            <a:stretch/>
          </p:blipFill>
          <p:spPr bwMode="auto">
            <a:xfrm>
              <a:off x="2375851" y="1939839"/>
              <a:ext cx="1631571" cy="512415"/>
            </a:xfrm>
            <a:prstGeom prst="rect">
              <a:avLst/>
            </a:prstGeom>
          </p:spPr>
        </p:pic>
        <p:sp>
          <p:nvSpPr>
            <p:cNvPr id="14" name="TextBox 9"/>
            <p:cNvSpPr>
              <a:spLocks/>
            </p:cNvSpPr>
            <p:nvPr/>
          </p:nvSpPr>
          <p:spPr bwMode="auto">
            <a:xfrm>
              <a:off x="2543666" y="1957675"/>
              <a:ext cx="1850314" cy="307777"/>
            </a:xfrm>
            <a:prstGeom prst="rect">
              <a:avLst/>
            </a:prstGeom>
            <a:noFill/>
          </p:spPr>
          <p:txBody>
            <a:bodyPr wrap="square" rtlCol="0">
              <a:spAutoFit/>
            </a:bodyPr>
            <a:lstStyle/>
            <a:p>
              <a:pPr>
                <a:defRPr/>
              </a:pPr>
              <a:r>
                <a:rPr lang="ru-RU" sz="1400" b="1">
                  <a:solidFill>
                    <a:schemeClr val="bg1"/>
                  </a:solidFill>
                  <a:cs typeface="Times New Roman"/>
                </a:rPr>
                <a:t>Новинка августа</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3074" name="oleObj" r:id="rId3" imgW="0" imgH="0" progId="TCLayout.ActiveDocument.1">
                  <p:embed/>
                </p:oleObj>
              </mc:Choice>
              <mc:Fallback>
                <p:oleObj name="oleObj" r:id="rId3" imgW="0" imgH="0" progId="TCLayout.ActiveDocument.1">
                  <p:embed/>
                  <p:pic>
                    <p:nvPicPr>
                      <p:cNvPr id="4" name=""/>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TextBox 24"/>
          <p:cNvSpPr>
            <a:spLocks/>
          </p:cNvSpPr>
          <p:nvPr/>
        </p:nvSpPr>
        <p:spPr bwMode="auto">
          <a:xfrm>
            <a:off x="456264" y="440673"/>
            <a:ext cx="11322947" cy="403828"/>
          </a:xfrm>
          <a:prstGeom prst="rect">
            <a:avLst/>
          </a:prstGeom>
          <a:noFill/>
        </p:spPr>
        <p:txBody>
          <a:bodyPr wrap="square" lIns="0" tIns="0" rIns="0" bIns="0" rtlCol="0">
            <a:spAutoFit/>
          </a:bodyPr>
          <a:lstStyle>
            <a:defPPr>
              <a:defRPr lang="ru-RU"/>
            </a:defPPr>
            <a:lvl1pPr>
              <a:lnSpc>
                <a:spcPct val="80000"/>
              </a:lnSpc>
              <a:defRPr sz="3200" b="1" spc="-40">
                <a:gradFill>
                  <a:gsLst>
                    <a:gs pos="0">
                      <a:srgbClr val="2D2B8D"/>
                    </a:gs>
                    <a:gs pos="88000">
                      <a:srgbClr val="00B0F0"/>
                    </a:gs>
                  </a:gsLst>
                  <a:lin ang="2400000" scaled="0"/>
                </a:gradFill>
                <a:ea typeface="Open Sans"/>
                <a:cs typeface="Open Sans"/>
              </a:defRPr>
            </a:lvl1pPr>
          </a:lstStyle>
          <a:p>
            <a:pPr>
              <a:defRPr/>
            </a:pPr>
            <a:r>
              <a:rPr lang="ru-RU"/>
              <a:t>Программно-методический комплекс «Мир открытий»</a:t>
            </a:r>
            <a:endParaRPr/>
          </a:p>
        </p:txBody>
      </p:sp>
      <p:cxnSp>
        <p:nvCxnSpPr>
          <p:cNvPr id="6" name="Прямая соединительная линия 2"/>
          <p:cNvCxnSpPr>
            <a:cxnSpLocks/>
          </p:cNvCxnSpPr>
          <p:nvPr/>
        </p:nvCxnSpPr>
        <p:spPr bwMode="auto">
          <a:xfrm>
            <a:off x="0" y="1364343"/>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7" name="TextBox 18"/>
          <p:cNvSpPr>
            <a:spLocks/>
          </p:cNvSpPr>
          <p:nvPr/>
        </p:nvSpPr>
        <p:spPr bwMode="auto">
          <a:xfrm>
            <a:off x="535899" y="5199323"/>
            <a:ext cx="2120681" cy="6261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35718" tIns="35718" rIns="35718" bIns="35718" numCol="1" spcCol="38100" rtlCol="0" anchor="ctr">
            <a:spAutoFit/>
          </a:bodyPr>
          <a:lstStyle/>
          <a:p>
            <a:pPr lvl="0">
              <a:defRPr/>
            </a:pPr>
            <a:r>
              <a:rPr lang="ru-RU" sz="1200" b="1" i="0" u="none" strike="noStrike" cap="none" spc="0">
                <a:ln>
                  <a:noFill/>
                </a:ln>
                <a:solidFill>
                  <a:prstClr val="black"/>
                </a:solidFill>
                <a:ea typeface="Open Sans Light"/>
                <a:cs typeface="Open Sans Light"/>
              </a:rPr>
              <a:t>Код: </a:t>
            </a:r>
            <a:r>
              <a:rPr lang="ru-RU" sz="1200">
                <a:solidFill>
                  <a:prstClr val="black"/>
                </a:solidFill>
                <a:ea typeface="Open Sans Light"/>
                <a:cs typeface="Open Sans Light"/>
              </a:rPr>
              <a:t>311-0705-01</a:t>
            </a:r>
            <a:endParaRPr lang="en-US" sz="1200">
              <a:solidFill>
                <a:prstClr val="black"/>
              </a:solidFill>
              <a:ea typeface="Open Sans Light"/>
              <a:cs typeface="Open Sans Light"/>
            </a:endParaRPr>
          </a:p>
          <a:p>
            <a:pPr lvl="0">
              <a:defRPr/>
            </a:pPr>
            <a:r>
              <a:rPr lang="ru-RU" sz="1200" b="1" i="0" u="none" strike="noStrike" cap="none" spc="0">
                <a:ln>
                  <a:noFill/>
                </a:ln>
                <a:solidFill>
                  <a:prstClr val="black"/>
                </a:solidFill>
                <a:ea typeface="Open Sans Light"/>
                <a:cs typeface="Open Sans Light"/>
              </a:rPr>
              <a:t>Параметры:</a:t>
            </a:r>
            <a:r>
              <a:rPr lang="en-US" sz="1200" b="1" i="0" u="none" strike="noStrike" cap="none" spc="0">
                <a:ln>
                  <a:noFill/>
                </a:ln>
                <a:solidFill>
                  <a:prstClr val="black"/>
                </a:solidFill>
                <a:ea typeface="Open Sans Light"/>
                <a:cs typeface="Open Sans Light"/>
              </a:rPr>
              <a:t> </a:t>
            </a:r>
            <a:r>
              <a:rPr lang="ru-RU" sz="1200">
                <a:solidFill>
                  <a:prstClr val="black"/>
                </a:solidFill>
                <a:ea typeface="Open Sans Light"/>
                <a:cs typeface="Open Sans Light"/>
              </a:rPr>
              <a:t>165х260 мм,</a:t>
            </a:r>
            <a:endParaRPr/>
          </a:p>
          <a:p>
            <a:pPr lvl="0">
              <a:defRPr/>
            </a:pPr>
            <a:r>
              <a:rPr lang="en-US" sz="1200">
                <a:solidFill>
                  <a:prstClr val="black"/>
                </a:solidFill>
                <a:ea typeface="Open Sans Light"/>
                <a:cs typeface="Open Sans Light"/>
              </a:rPr>
              <a:t>240</a:t>
            </a:r>
            <a:r>
              <a:rPr lang="ru-RU" sz="1200">
                <a:solidFill>
                  <a:prstClr val="black"/>
                </a:solidFill>
                <a:ea typeface="Open Sans Light"/>
                <a:cs typeface="Open Sans Light"/>
              </a:rPr>
              <a:t> </a:t>
            </a:r>
            <a:r>
              <a:rPr lang="ru-RU" sz="1200" b="0" i="0" u="none" strike="noStrike" cap="none" spc="0">
                <a:ln>
                  <a:noFill/>
                </a:ln>
                <a:solidFill>
                  <a:prstClr val="black"/>
                </a:solidFill>
                <a:ea typeface="Open Sans Light"/>
                <a:cs typeface="Open Sans Light"/>
              </a:rPr>
              <a:t>стр., </a:t>
            </a:r>
            <a:r>
              <a:rPr lang="en-US" sz="1200">
                <a:solidFill>
                  <a:prstClr val="black"/>
                </a:solidFill>
                <a:ea typeface="Open Sans Light"/>
                <a:cs typeface="Open Sans Light"/>
              </a:rPr>
              <a:t>1</a:t>
            </a:r>
            <a:r>
              <a:rPr lang="ru-RU" sz="1200">
                <a:solidFill>
                  <a:prstClr val="black"/>
                </a:solidFill>
                <a:ea typeface="Open Sans Light"/>
                <a:cs typeface="Open Sans Light"/>
              </a:rPr>
              <a:t> </a:t>
            </a:r>
            <a:r>
              <a:rPr lang="ru-RU" sz="1200" b="0" i="0" u="none" strike="noStrike" cap="none" spc="0">
                <a:ln>
                  <a:noFill/>
                </a:ln>
                <a:solidFill>
                  <a:prstClr val="black"/>
                </a:solidFill>
                <a:ea typeface="Open Sans Light"/>
                <a:cs typeface="Open Sans Light"/>
              </a:rPr>
              <a:t>краск</a:t>
            </a:r>
            <a:r>
              <a:rPr lang="ru-RU" sz="1200">
                <a:solidFill>
                  <a:prstClr val="black"/>
                </a:solidFill>
                <a:ea typeface="Open Sans Light"/>
                <a:cs typeface="Open Sans Light"/>
              </a:rPr>
              <a:t>а</a:t>
            </a:r>
            <a:endParaRPr lang="ru-RU" sz="1200" b="0" i="0" u="none" strike="noStrike" cap="none" spc="0">
              <a:ln>
                <a:noFill/>
              </a:ln>
              <a:solidFill>
                <a:prstClr val="black"/>
              </a:solidFill>
              <a:ea typeface="Open Sans Light"/>
              <a:cs typeface="Open Sans Light"/>
            </a:endParaRPr>
          </a:p>
        </p:txBody>
      </p:sp>
      <p:sp>
        <p:nvSpPr>
          <p:cNvPr id="8" name="Прямоугольник 6"/>
          <p:cNvSpPr/>
          <p:nvPr/>
        </p:nvSpPr>
        <p:spPr bwMode="auto">
          <a:xfrm>
            <a:off x="4277322" y="1594516"/>
            <a:ext cx="7177616" cy="692497"/>
          </a:xfrm>
          <a:prstGeom prst="rect">
            <a:avLst/>
          </a:prstGeom>
        </p:spPr>
        <p:txBody>
          <a:bodyPr wrap="square" lIns="45719" tIns="22860" rIns="45719" bIns="22860">
            <a:spAutoFit/>
          </a:bodyPr>
          <a:lstStyle/>
          <a:p>
            <a:pPr>
              <a:defRPr/>
            </a:pPr>
            <a:r>
              <a:rPr lang="ru-RU" sz="1400" b="1">
                <a:solidFill>
                  <a:srgbClr val="003399"/>
                </a:solidFill>
                <a:ea typeface="Open Sans Light"/>
                <a:cs typeface="Open Sans Light"/>
              </a:rPr>
              <a:t>Познавательное развитие. Ребёнок и окружающий мир. Методические рекомендации к программе «Мир открытий». Конспекты современных форм организации детской деятельности. Старшая группа (5–6 лет)</a:t>
            </a:r>
            <a:endParaRPr/>
          </a:p>
        </p:txBody>
      </p:sp>
      <p:sp>
        <p:nvSpPr>
          <p:cNvPr id="9" name="Прямоугольник 5"/>
          <p:cNvSpPr/>
          <p:nvPr/>
        </p:nvSpPr>
        <p:spPr bwMode="auto">
          <a:xfrm>
            <a:off x="4126289" y="2356221"/>
            <a:ext cx="7169509" cy="2477601"/>
          </a:xfrm>
          <a:prstGeom prst="rect">
            <a:avLst/>
          </a:prstGeom>
        </p:spPr>
        <p:txBody>
          <a:bodyPr wrap="square">
            <a:spAutoFit/>
          </a:bodyPr>
          <a:lstStyle/>
          <a:p>
            <a:pPr marL="285750" indent="-285750">
              <a:spcBef>
                <a:spcPts val="600"/>
              </a:spcBef>
              <a:spcAft>
                <a:spcPts val="300"/>
              </a:spcAft>
              <a:buClr>
                <a:srgbClr val="0070C0"/>
              </a:buClr>
              <a:buFont typeface="Wingdings"/>
              <a:buChar char="ü"/>
              <a:defRPr/>
            </a:pPr>
            <a:r>
              <a:rPr lang="ru-RU" sz="1400">
                <a:ea typeface="Open Sans Light"/>
                <a:cs typeface="Open Sans Light"/>
              </a:rPr>
              <a:t>В издании представлены методические рекомендации по ознакомлению детей 5–6 лет с окружающим миром, содержание и система планирования работы по разделу, сценарии-конспекты современных форм организации детских видов деятельности. Приводятся примеры детских проектов познавательной направленности.</a:t>
            </a:r>
            <a:endParaRPr/>
          </a:p>
          <a:p>
            <a:pPr marL="285750" indent="-285750">
              <a:spcBef>
                <a:spcPts val="600"/>
              </a:spcBef>
              <a:spcAft>
                <a:spcPts val="300"/>
              </a:spcAft>
              <a:buClr>
                <a:srgbClr val="0070C0"/>
              </a:buClr>
              <a:buFont typeface="Wingdings"/>
              <a:buChar char="ü"/>
              <a:defRPr/>
            </a:pPr>
            <a:r>
              <a:rPr lang="ru-RU" sz="1400">
                <a:ea typeface="Open Sans Light"/>
                <a:cs typeface="Open Sans Light"/>
              </a:rPr>
              <a:t>Педагогу предлагается исчерпывающий комплект пособий: от раздела в программе и методических рекомендаций до детских тетрадей для проведения индивидуальных и групповых занятий. В основе лежит единая система календарного планирования. </a:t>
            </a:r>
            <a:endParaRPr/>
          </a:p>
          <a:p>
            <a:pPr marL="285750" indent="-285750">
              <a:spcBef>
                <a:spcPts val="600"/>
              </a:spcBef>
              <a:spcAft>
                <a:spcPts val="300"/>
              </a:spcAft>
              <a:buClr>
                <a:srgbClr val="0070C0"/>
              </a:buClr>
              <a:buFont typeface="Wingdings"/>
              <a:buChar char="ü"/>
              <a:defRPr/>
            </a:pPr>
            <a:r>
              <a:rPr lang="ru-RU" sz="1400">
                <a:ea typeface="Open Sans Light"/>
                <a:cs typeface="Open Sans Light"/>
              </a:rPr>
              <a:t>В методическом единстве заключается уникальное преимущество данного комплекта по познавательному развитию. Это упрощает работу педагога, позволяет ему организовать работу в группе в полном соответствии с планируемыми результатами. </a:t>
            </a:r>
            <a:endParaRPr/>
          </a:p>
        </p:txBody>
      </p:sp>
      <p:pic>
        <p:nvPicPr>
          <p:cNvPr id="10" name="Рисунок 9"/>
          <p:cNvPicPr/>
          <p:nvPr/>
        </p:nvPicPr>
        <p:blipFill>
          <a:blip r:embed="rId5"/>
          <a:stretch/>
        </p:blipFill>
        <p:spPr bwMode="auto">
          <a:xfrm>
            <a:off x="590925" y="1725322"/>
            <a:ext cx="2065655" cy="3223895"/>
          </a:xfrm>
          <a:prstGeom prst="rect">
            <a:avLst/>
          </a:prstGeom>
          <a:effectLst>
            <a:outerShdw blurRad="177800" dist="38100" dir="2700000" algn="tl" rotWithShape="0">
              <a:prstClr val="black">
                <a:alpha val="40000"/>
              </a:prstClr>
            </a:outerShdw>
          </a:effectLst>
        </p:spPr>
      </p:pic>
      <p:pic>
        <p:nvPicPr>
          <p:cNvPr id="11" name="Рисунок 11"/>
          <p:cNvPicPr/>
          <p:nvPr/>
        </p:nvPicPr>
        <p:blipFill>
          <a:blip r:embed="rId6"/>
          <a:stretch/>
        </p:blipFill>
        <p:spPr bwMode="auto">
          <a:xfrm>
            <a:off x="5849475" y="5392420"/>
            <a:ext cx="725805" cy="1115060"/>
          </a:xfrm>
          <a:prstGeom prst="rect">
            <a:avLst/>
          </a:prstGeom>
          <a:ln w="3175">
            <a:solidFill>
              <a:schemeClr val="tx1"/>
            </a:solidFill>
          </a:ln>
        </p:spPr>
      </p:pic>
      <p:pic>
        <p:nvPicPr>
          <p:cNvPr id="12" name="Рисунок 12"/>
          <p:cNvPicPr/>
          <p:nvPr/>
        </p:nvPicPr>
        <p:blipFill>
          <a:blip r:embed="rId7"/>
          <a:stretch/>
        </p:blipFill>
        <p:spPr bwMode="auto">
          <a:xfrm>
            <a:off x="6745403" y="5385435"/>
            <a:ext cx="746125" cy="1122045"/>
          </a:xfrm>
          <a:prstGeom prst="rect">
            <a:avLst/>
          </a:prstGeom>
          <a:ln w="3175">
            <a:solidFill>
              <a:schemeClr val="tx1"/>
            </a:solidFill>
          </a:ln>
        </p:spPr>
      </p:pic>
      <p:pic>
        <p:nvPicPr>
          <p:cNvPr id="13" name="Рисунок 13"/>
          <p:cNvPicPr/>
          <p:nvPr/>
        </p:nvPicPr>
        <p:blipFill>
          <a:blip r:embed="rId8"/>
          <a:stretch/>
        </p:blipFill>
        <p:spPr bwMode="auto">
          <a:xfrm>
            <a:off x="7685675" y="5392420"/>
            <a:ext cx="746760" cy="1134110"/>
          </a:xfrm>
          <a:prstGeom prst="rect">
            <a:avLst/>
          </a:prstGeom>
          <a:ln w="3175">
            <a:solidFill>
              <a:schemeClr val="tx1"/>
            </a:solidFill>
          </a:ln>
        </p:spPr>
      </p:pic>
      <p:sp>
        <p:nvSpPr>
          <p:cNvPr id="14" name="Номер слайда 1"/>
          <p:cNvSpPr>
            <a:spLocks noGrp="1"/>
          </p:cNvSpPr>
          <p:nvPr>
            <p:ph type="sldNum" sz="quarter" idx="12"/>
          </p:nvPr>
        </p:nvSpPr>
        <p:spPr bwMode="auto"/>
        <p:txBody>
          <a:bodyPr/>
          <a:lstStyle/>
          <a:p>
            <a:pPr>
              <a:defRPr/>
            </a:pPr>
            <a:fld id="{0E138DCF-8897-47D9-AE1B-A711B24EDBFC}" type="slidenum">
              <a:rPr lang="ru-RU"/>
              <a:t>3</a:t>
            </a:fld>
            <a:endParaRPr lang="ru-RU"/>
          </a:p>
        </p:txBody>
      </p:sp>
      <p:grpSp>
        <p:nvGrpSpPr>
          <p:cNvPr id="15" name="Группа 14"/>
          <p:cNvGrpSpPr/>
          <p:nvPr/>
        </p:nvGrpSpPr>
        <p:grpSpPr bwMode="auto">
          <a:xfrm>
            <a:off x="1182919" y="1441964"/>
            <a:ext cx="2018129" cy="512415"/>
            <a:chOff x="2375851" y="1939839"/>
            <a:chExt cx="2018129" cy="512415"/>
          </a:xfrm>
        </p:grpSpPr>
        <p:pic>
          <p:nvPicPr>
            <p:cNvPr id="16" name="Рисунок 15"/>
            <p:cNvPicPr>
              <a:picLocks noChangeAspect="1"/>
            </p:cNvPicPr>
            <p:nvPr/>
          </p:nvPicPr>
          <p:blipFill>
            <a:blip r:embed="rId9"/>
            <a:stretch/>
          </p:blipFill>
          <p:spPr bwMode="auto">
            <a:xfrm>
              <a:off x="2375851" y="1939839"/>
              <a:ext cx="1631571" cy="512415"/>
            </a:xfrm>
            <a:prstGeom prst="rect">
              <a:avLst/>
            </a:prstGeom>
          </p:spPr>
        </p:pic>
        <p:sp>
          <p:nvSpPr>
            <p:cNvPr id="17" name="TextBox 16"/>
            <p:cNvSpPr>
              <a:spLocks/>
            </p:cNvSpPr>
            <p:nvPr/>
          </p:nvSpPr>
          <p:spPr bwMode="auto">
            <a:xfrm>
              <a:off x="2543666" y="1957675"/>
              <a:ext cx="1850314" cy="307777"/>
            </a:xfrm>
            <a:prstGeom prst="rect">
              <a:avLst/>
            </a:prstGeom>
            <a:noFill/>
          </p:spPr>
          <p:txBody>
            <a:bodyPr wrap="square" rtlCol="0">
              <a:spAutoFit/>
            </a:bodyPr>
            <a:lstStyle/>
            <a:p>
              <a:pPr>
                <a:defRPr/>
              </a:pPr>
              <a:r>
                <a:rPr lang="ru-RU" sz="1400" b="1">
                  <a:solidFill>
                    <a:schemeClr val="bg1"/>
                  </a:solidFill>
                  <a:cs typeface="Times New Roman"/>
                </a:rPr>
                <a:t>Новинка августа</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4" name="Прямая соединительная линия 4"/>
          <p:cNvCxnSpPr>
            <a:cxnSpLocks/>
          </p:cNvCxnSpPr>
          <p:nvPr/>
        </p:nvCxnSpPr>
        <p:spPr bwMode="auto">
          <a:xfrm>
            <a:off x="0" y="1311719"/>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5" name="Заголовок 1"/>
          <p:cNvSpPr>
            <a:spLocks/>
          </p:cNvSpPr>
          <p:nvPr/>
        </p:nvSpPr>
        <p:spPr bwMode="auto">
          <a:xfrm>
            <a:off x="445351" y="423915"/>
            <a:ext cx="10515600" cy="393954"/>
          </a:xfrm>
          <a:prstGeom prst="rect">
            <a:avLst/>
          </a:prstGeom>
          <a:noFill/>
        </p:spPr>
        <p:txBody>
          <a:bodyPr wrap="square" lIns="0" tIns="0" rIns="0" bIns="0" rtlCol="0">
            <a:spAutoFit/>
          </a:bodyPr>
          <a:lstStyle>
            <a:defPPr>
              <a:defRPr lang="ru-RU"/>
            </a:defPPr>
            <a:lvl1pPr>
              <a:lnSpc>
                <a:spcPct val="80000"/>
              </a:lnSpc>
              <a:defRPr sz="3200" b="1" spc="-40">
                <a:gradFill>
                  <a:gsLst>
                    <a:gs pos="0">
                      <a:srgbClr val="2D2B8D"/>
                    </a:gs>
                    <a:gs pos="88000">
                      <a:srgbClr val="00B0F0"/>
                    </a:gs>
                  </a:gsLst>
                  <a:lin ang="2400000" scaled="0"/>
                </a:gradFill>
                <a:ea typeface="Open Sans"/>
                <a:cs typeface="Open Sans"/>
              </a:defRPr>
            </a:lvl1pPr>
          </a:lstStyle>
          <a:p>
            <a:pPr>
              <a:defRPr/>
            </a:pPr>
            <a:r>
              <a:rPr lang="ru-RU"/>
              <a:t>Программно-методический комплекс «Мир открытий»</a:t>
            </a:r>
            <a:endParaRPr/>
          </a:p>
        </p:txBody>
      </p:sp>
      <p:sp>
        <p:nvSpPr>
          <p:cNvPr id="6" name="Прямоугольник 1"/>
          <p:cNvSpPr/>
          <p:nvPr/>
        </p:nvSpPr>
        <p:spPr bwMode="auto">
          <a:xfrm>
            <a:off x="55944" y="5848518"/>
            <a:ext cx="3613876" cy="1015663"/>
          </a:xfrm>
          <a:prstGeom prst="rect">
            <a:avLst/>
          </a:prstGeom>
        </p:spPr>
        <p:txBody>
          <a:bodyPr wrap="square">
            <a:spAutoFit/>
          </a:bodyPr>
          <a:lstStyle/>
          <a:p>
            <a:pPr>
              <a:defRPr/>
            </a:pPr>
            <a:r>
              <a:rPr lang="ru-RU" sz="1200" b="1"/>
              <a:t>Код: </a:t>
            </a:r>
          </a:p>
          <a:p>
            <a:pPr>
              <a:defRPr/>
            </a:pPr>
            <a:r>
              <a:rPr lang="ru-RU" sz="1200"/>
              <a:t>311-0557-01,  311-0556-01, 311-0708-0</a:t>
            </a:r>
            <a:r>
              <a:rPr lang="en-US" sz="1200"/>
              <a:t>1</a:t>
            </a:r>
            <a:r>
              <a:rPr lang="ru-RU" sz="1200"/>
              <a:t>, </a:t>
            </a:r>
            <a:r>
              <a:rPr lang="en-US" sz="1200"/>
              <a:t/>
            </a:r>
            <a:br>
              <a:rPr lang="en-US" sz="1200"/>
            </a:br>
            <a:r>
              <a:rPr lang="ru-RU" sz="1200"/>
              <a:t>311-0684-01, 311-0683-01</a:t>
            </a:r>
          </a:p>
          <a:p>
            <a:pPr>
              <a:defRPr/>
            </a:pPr>
            <a:r>
              <a:rPr lang="ru-RU" sz="1200" b="1"/>
              <a:t>Параметры: </a:t>
            </a:r>
            <a:r>
              <a:rPr lang="ru-RU" sz="1200"/>
              <a:t>84*108/16, 32 стр., </a:t>
            </a:r>
            <a:endParaRPr/>
          </a:p>
          <a:p>
            <a:pPr>
              <a:defRPr/>
            </a:pPr>
            <a:r>
              <a:rPr lang="ru-RU" sz="1200"/>
              <a:t>4 краски, обложка</a:t>
            </a:r>
          </a:p>
        </p:txBody>
      </p:sp>
      <p:pic>
        <p:nvPicPr>
          <p:cNvPr id="7" name="Picture 2" descr="Изображение Полезные игры с предлогами У, НА"/>
          <p:cNvPicPr>
            <a:picLocks noChangeAspect="1" noChangeArrowheads="1"/>
          </p:cNvPicPr>
          <p:nvPr/>
        </p:nvPicPr>
        <p:blipFill>
          <a:blip r:embed="rId2"/>
          <a:stretch/>
        </p:blipFill>
        <p:spPr bwMode="auto">
          <a:xfrm>
            <a:off x="1985317" y="1456539"/>
            <a:ext cx="1853210" cy="2409906"/>
          </a:xfrm>
          <a:prstGeom prst="rect">
            <a:avLst/>
          </a:prstGeom>
          <a:noFill/>
        </p:spPr>
      </p:pic>
      <p:pic>
        <p:nvPicPr>
          <p:cNvPr id="8" name="Picture 4" descr="Изображение Полезные игры с предлогами С, В, ИЗ"/>
          <p:cNvPicPr>
            <a:picLocks noChangeAspect="1" noChangeArrowheads="1"/>
          </p:cNvPicPr>
          <p:nvPr/>
        </p:nvPicPr>
        <p:blipFill>
          <a:blip r:embed="rId3"/>
          <a:stretch/>
        </p:blipFill>
        <p:spPr bwMode="auto">
          <a:xfrm>
            <a:off x="173380" y="1459862"/>
            <a:ext cx="1811937" cy="2354839"/>
          </a:xfrm>
          <a:prstGeom prst="rect">
            <a:avLst/>
          </a:prstGeom>
          <a:noFill/>
        </p:spPr>
      </p:pic>
      <p:pic>
        <p:nvPicPr>
          <p:cNvPr id="9" name="Рисунок 11"/>
          <p:cNvPicPr>
            <a:picLocks noChangeAspect="1"/>
          </p:cNvPicPr>
          <p:nvPr/>
        </p:nvPicPr>
        <p:blipFill>
          <a:blip r:embed="rId4"/>
          <a:stretch/>
        </p:blipFill>
        <p:spPr bwMode="auto">
          <a:xfrm>
            <a:off x="1097136" y="3410357"/>
            <a:ext cx="1621819" cy="2162631"/>
          </a:xfrm>
          <a:prstGeom prst="rect">
            <a:avLst/>
          </a:prstGeom>
          <a:effectLst>
            <a:outerShdw blurRad="177800" dist="38100" dir="2700000" algn="tl" rotWithShape="0">
              <a:prstClr val="black">
                <a:alpha val="40000"/>
              </a:prstClr>
            </a:outerShdw>
          </a:effectLst>
        </p:spPr>
      </p:pic>
      <p:sp>
        <p:nvSpPr>
          <p:cNvPr id="10" name="Прямоугольник 8"/>
          <p:cNvSpPr/>
          <p:nvPr/>
        </p:nvSpPr>
        <p:spPr bwMode="auto">
          <a:xfrm>
            <a:off x="4098878" y="1376540"/>
            <a:ext cx="6096000" cy="1169551"/>
          </a:xfrm>
          <a:prstGeom prst="rect">
            <a:avLst/>
          </a:prstGeom>
        </p:spPr>
        <p:txBody>
          <a:bodyPr>
            <a:spAutoFit/>
          </a:bodyPr>
          <a:lstStyle/>
          <a:p>
            <a:pPr lvl="0">
              <a:defRPr/>
            </a:pPr>
            <a:r>
              <a:rPr lang="ru-RU" sz="1400" b="1">
                <a:solidFill>
                  <a:srgbClr val="294790"/>
                </a:solidFill>
              </a:rPr>
              <a:t>Полезные игры с предлогами ДЛЯ, БЕЗ, ОКОЛО, ВОКРУГ, ЧЕРЕЗ, МЕЖДУ</a:t>
            </a:r>
            <a:endParaRPr/>
          </a:p>
          <a:p>
            <a:pPr>
              <a:defRPr/>
            </a:pPr>
            <a:r>
              <a:rPr lang="ru-RU" sz="1400" b="1">
                <a:solidFill>
                  <a:srgbClr val="294790"/>
                </a:solidFill>
              </a:rPr>
              <a:t>Полезные игры с предлогами  ОТ, К, ПО, ДО</a:t>
            </a:r>
            <a:endParaRPr/>
          </a:p>
          <a:p>
            <a:pPr lvl="0">
              <a:defRPr/>
            </a:pPr>
            <a:r>
              <a:rPr lang="ru-RU" sz="1400" b="1">
                <a:solidFill>
                  <a:srgbClr val="294790"/>
                </a:solidFill>
              </a:rPr>
              <a:t>Полезные игры с предлогами НАД, ПОД, ИЗ-ПОД, ЗА, ИЗ-ЗА</a:t>
            </a:r>
            <a:endParaRPr/>
          </a:p>
          <a:p>
            <a:pPr>
              <a:defRPr/>
            </a:pPr>
            <a:r>
              <a:rPr lang="ru-RU" sz="1400" b="1">
                <a:solidFill>
                  <a:srgbClr val="294790"/>
                </a:solidFill>
              </a:rPr>
              <a:t>Полезные игры с предлогами С, В, ИЗ</a:t>
            </a:r>
            <a:endParaRPr/>
          </a:p>
          <a:p>
            <a:pPr>
              <a:defRPr/>
            </a:pPr>
            <a:r>
              <a:rPr lang="ru-RU" sz="1400" b="1">
                <a:solidFill>
                  <a:srgbClr val="294790"/>
                </a:solidFill>
              </a:rPr>
              <a:t>Полезные игры с предлогами У, НА</a:t>
            </a:r>
            <a:endParaRPr/>
          </a:p>
        </p:txBody>
      </p:sp>
      <p:sp>
        <p:nvSpPr>
          <p:cNvPr id="11" name="Прямоугольник 9"/>
          <p:cNvSpPr/>
          <p:nvPr/>
        </p:nvSpPr>
        <p:spPr bwMode="auto">
          <a:xfrm>
            <a:off x="3993071" y="2823017"/>
            <a:ext cx="7771299" cy="3685624"/>
          </a:xfrm>
          <a:prstGeom prst="rect">
            <a:avLst/>
          </a:prstGeom>
        </p:spPr>
        <p:txBody>
          <a:bodyPr wrap="square">
            <a:spAutoFit/>
          </a:bodyPr>
          <a:lstStyle/>
          <a:p>
            <a:pPr>
              <a:spcBef>
                <a:spcPts val="600"/>
              </a:spcBef>
              <a:spcAft>
                <a:spcPts val="300"/>
              </a:spcAft>
              <a:buClr>
                <a:srgbClr val="0070C0"/>
              </a:buClr>
              <a:defRPr/>
            </a:pPr>
            <a:r>
              <a:rPr lang="ru-RU" sz="1400"/>
              <a:t>Почему так важны предлоги? </a:t>
            </a:r>
          </a:p>
          <a:p>
            <a:pPr marL="285750" indent="-285750">
              <a:spcBef>
                <a:spcPts val="600"/>
              </a:spcBef>
              <a:spcAft>
                <a:spcPts val="300"/>
              </a:spcAft>
              <a:buClr>
                <a:srgbClr val="0070C0"/>
              </a:buClr>
              <a:buFont typeface="Wingdings"/>
              <a:buChar char="ü"/>
              <a:defRPr/>
            </a:pPr>
            <a:r>
              <a:rPr lang="ru-RU" sz="1400"/>
              <a:t>Их неправильное употребление приводит к трудностям в овладении письменной речью. </a:t>
            </a:r>
            <a:endParaRPr/>
          </a:p>
          <a:p>
            <a:pPr marL="285750" indent="-285750">
              <a:spcBef>
                <a:spcPts val="600"/>
              </a:spcBef>
              <a:spcAft>
                <a:spcPts val="300"/>
              </a:spcAft>
              <a:buClr>
                <a:srgbClr val="0070C0"/>
              </a:buClr>
              <a:buFont typeface="Wingdings"/>
              <a:buChar char="ü"/>
              <a:defRPr/>
            </a:pPr>
            <a:r>
              <a:rPr lang="ru-RU" sz="1400"/>
              <a:t>При нечётком или неверном употреблении искажается не только представление об окружающем, но и смысл сказанного. </a:t>
            </a:r>
            <a:endParaRPr/>
          </a:p>
          <a:p>
            <a:pPr marL="285750" indent="-285750">
              <a:spcBef>
                <a:spcPts val="600"/>
              </a:spcBef>
              <a:spcAft>
                <a:spcPts val="300"/>
              </a:spcAft>
              <a:buClr>
                <a:srgbClr val="0070C0"/>
              </a:buClr>
              <a:buFont typeface="Wingdings"/>
              <a:buChar char="ü"/>
              <a:defRPr/>
            </a:pPr>
            <a:r>
              <a:rPr lang="ru-RU" sz="1400"/>
              <a:t>Эффективные упражнения-тренажеры сформируют правильный навык использования предлогов и перенесут это умение в спонтанную речь. И всё это в виде увлекательной игры с историями, весёлыми заданиями, загадками и скороговорками, логическими лабиринтами и картинками-перевёртышами. </a:t>
            </a:r>
          </a:p>
          <a:p>
            <a:pPr marL="285750" indent="-285750">
              <a:spcBef>
                <a:spcPts val="600"/>
              </a:spcBef>
              <a:spcAft>
                <a:spcPts val="300"/>
              </a:spcAft>
              <a:buClr>
                <a:srgbClr val="0070C0"/>
              </a:buClr>
              <a:buFont typeface="Wingdings"/>
              <a:buChar char="ü"/>
              <a:defRPr/>
            </a:pPr>
            <a:endParaRPr lang="ru-RU" sz="1400"/>
          </a:p>
          <a:p>
            <a:pPr>
              <a:spcBef>
                <a:spcPts val="600"/>
              </a:spcBef>
              <a:spcAft>
                <a:spcPts val="300"/>
              </a:spcAft>
              <a:buClr>
                <a:srgbClr val="0070C0"/>
              </a:buClr>
              <a:defRPr/>
            </a:pPr>
            <a:r>
              <a:rPr lang="ru-RU" sz="1400"/>
              <a:t>Е. А. Мохирева – практикующий учитель-логопед высшей квалификационной категории, автор популярных пособий по развитию речи и социальной адаптации детей. Эксперт материалов Московского городского профессионального конкурса «Педагог года Москвы-2019». Дипломант I степени «Большого Фестиваля дошкольного образования» (2020). Комплект входит в программу дошкольного образования «Мир открытий». </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4" name="Прямая соединительная линия 4"/>
          <p:cNvCxnSpPr>
            <a:cxnSpLocks/>
          </p:cNvCxnSpPr>
          <p:nvPr/>
        </p:nvCxnSpPr>
        <p:spPr bwMode="auto">
          <a:xfrm>
            <a:off x="0" y="1311719"/>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5" name="Заголовок 1"/>
          <p:cNvSpPr>
            <a:spLocks/>
          </p:cNvSpPr>
          <p:nvPr/>
        </p:nvSpPr>
        <p:spPr bwMode="auto">
          <a:xfrm>
            <a:off x="471714" y="442117"/>
            <a:ext cx="10515600" cy="393954"/>
          </a:xfrm>
          <a:prstGeom prst="rect">
            <a:avLst/>
          </a:prstGeom>
          <a:noFill/>
        </p:spPr>
        <p:txBody>
          <a:bodyPr wrap="square" lIns="0" tIns="0" rIns="0" bIns="0" rtlCol="0">
            <a:spAutoFit/>
          </a:bodyPr>
          <a:lstStyle>
            <a:defPPr>
              <a:defRPr lang="ru-RU"/>
            </a:defPPr>
            <a:lvl1pPr>
              <a:lnSpc>
                <a:spcPct val="80000"/>
              </a:lnSpc>
              <a:defRPr sz="3200" b="1" spc="-40">
                <a:gradFill>
                  <a:gsLst>
                    <a:gs pos="0">
                      <a:srgbClr val="2D2B8D"/>
                    </a:gs>
                    <a:gs pos="88000">
                      <a:srgbClr val="00B0F0"/>
                    </a:gs>
                  </a:gsLst>
                  <a:lin ang="2400000" scaled="0"/>
                </a:gradFill>
                <a:ea typeface="Open Sans"/>
                <a:cs typeface="Open Sans"/>
              </a:defRPr>
            </a:lvl1pPr>
          </a:lstStyle>
          <a:p>
            <a:pPr>
              <a:defRPr/>
            </a:pPr>
            <a:r>
              <a:rPr lang="ru-RU"/>
              <a:t>Программно-методический комплекс «Мир открытий»</a:t>
            </a:r>
            <a:endParaRPr/>
          </a:p>
        </p:txBody>
      </p:sp>
      <p:sp>
        <p:nvSpPr>
          <p:cNvPr id="6" name="Прямоугольник 1"/>
          <p:cNvSpPr/>
          <p:nvPr/>
        </p:nvSpPr>
        <p:spPr bwMode="auto">
          <a:xfrm>
            <a:off x="442913" y="5793549"/>
            <a:ext cx="3613876" cy="830997"/>
          </a:xfrm>
          <a:prstGeom prst="rect">
            <a:avLst/>
          </a:prstGeom>
        </p:spPr>
        <p:txBody>
          <a:bodyPr wrap="square">
            <a:spAutoFit/>
          </a:bodyPr>
          <a:lstStyle/>
          <a:p>
            <a:pPr>
              <a:defRPr/>
            </a:pPr>
            <a:r>
              <a:rPr lang="ru-RU" sz="1200" b="1"/>
              <a:t>Код: </a:t>
            </a:r>
          </a:p>
          <a:p>
            <a:pPr>
              <a:defRPr/>
            </a:pPr>
            <a:r>
              <a:rPr lang="ru-RU" sz="1200"/>
              <a:t>311-0678-01</a:t>
            </a:r>
            <a:endParaRPr/>
          </a:p>
          <a:p>
            <a:pPr>
              <a:defRPr/>
            </a:pPr>
            <a:r>
              <a:rPr lang="ru-RU" sz="1200" b="1"/>
              <a:t>Параметры: </a:t>
            </a:r>
            <a:r>
              <a:rPr lang="ru-RU" sz="1200"/>
              <a:t>84*108/16, 32 стр., </a:t>
            </a:r>
            <a:endParaRPr/>
          </a:p>
          <a:p>
            <a:pPr>
              <a:defRPr/>
            </a:pPr>
            <a:r>
              <a:rPr lang="ru-RU" sz="1200"/>
              <a:t>4 краски, обложка</a:t>
            </a:r>
          </a:p>
        </p:txBody>
      </p:sp>
      <p:sp>
        <p:nvSpPr>
          <p:cNvPr id="7" name="Прямоугольник 8"/>
          <p:cNvSpPr/>
          <p:nvPr/>
        </p:nvSpPr>
        <p:spPr bwMode="auto">
          <a:xfrm>
            <a:off x="4098878" y="1376540"/>
            <a:ext cx="6096000" cy="523220"/>
          </a:xfrm>
          <a:prstGeom prst="rect">
            <a:avLst/>
          </a:prstGeom>
        </p:spPr>
        <p:txBody>
          <a:bodyPr>
            <a:spAutoFit/>
          </a:bodyPr>
          <a:lstStyle/>
          <a:p>
            <a:pPr lvl="0">
              <a:defRPr/>
            </a:pPr>
            <a:r>
              <a:rPr lang="ru-RU" sz="1400" b="1">
                <a:solidFill>
                  <a:srgbClr val="294790"/>
                </a:solidFill>
              </a:rPr>
              <a:t>Наш мир. ЗАГАДКИ НА КАЖДОМ ШАГУ. Путешествие первооткрывателей. Ребёнок и окружающий мир. 5–6 лет</a:t>
            </a:r>
          </a:p>
        </p:txBody>
      </p:sp>
      <p:sp>
        <p:nvSpPr>
          <p:cNvPr id="8" name="Прямоугольник 9"/>
          <p:cNvSpPr/>
          <p:nvPr/>
        </p:nvSpPr>
        <p:spPr bwMode="auto">
          <a:xfrm>
            <a:off x="4098878" y="2263016"/>
            <a:ext cx="7771299" cy="3570208"/>
          </a:xfrm>
          <a:prstGeom prst="rect">
            <a:avLst/>
          </a:prstGeom>
        </p:spPr>
        <p:txBody>
          <a:bodyPr wrap="square">
            <a:spAutoFit/>
          </a:bodyPr>
          <a:lstStyle/>
          <a:p>
            <a:pPr marL="285750" indent="-285750">
              <a:spcBef>
                <a:spcPts val="600"/>
              </a:spcBef>
              <a:spcAft>
                <a:spcPts val="300"/>
              </a:spcAft>
              <a:buClr>
                <a:srgbClr val="0070C0"/>
              </a:buClr>
              <a:buFont typeface="Wingdings"/>
              <a:buChar char="ü"/>
              <a:defRPr/>
            </a:pPr>
            <a:r>
              <a:rPr lang="ru-RU" sz="1400"/>
              <a:t>Тетрадь для средней группы детского сада входит в программу «МИР ОТКРЫТИЙ» под редакцией Л. Г. Петерсон. </a:t>
            </a:r>
            <a:endParaRPr/>
          </a:p>
          <a:p>
            <a:pPr marL="285750" indent="-285750">
              <a:spcBef>
                <a:spcPts val="600"/>
              </a:spcBef>
              <a:spcAft>
                <a:spcPts val="300"/>
              </a:spcAft>
              <a:buClr>
                <a:srgbClr val="0070C0"/>
              </a:buClr>
              <a:buFont typeface="Wingdings"/>
              <a:buChar char="ü"/>
              <a:defRPr/>
            </a:pPr>
            <a:r>
              <a:rPr lang="ru-RU" sz="1400"/>
              <a:t>Является неотъемлемой частью уникальной матричной системы. Авторами выстроены вертикальные и горизонтальные связи между разделами в программе, диагностикой, календарным планированием, методическими рекомендациями, сценариями занятий и пособиями для ребёнка. </a:t>
            </a:r>
          </a:p>
          <a:p>
            <a:pPr marL="285750" indent="-285750">
              <a:spcBef>
                <a:spcPts val="600"/>
              </a:spcBef>
              <a:spcAft>
                <a:spcPts val="300"/>
              </a:spcAft>
              <a:buClr>
                <a:srgbClr val="0070C0"/>
              </a:buClr>
              <a:buFont typeface="Wingdings"/>
              <a:buChar char="ü"/>
              <a:defRPr/>
            </a:pPr>
            <a:r>
              <a:rPr lang="ru-RU" sz="1400"/>
              <a:t>В методическом единстве заключается уникальное преимущество комплекта и всех входящих в него пособий. Комплексный подход упрощает работу педагога, позволяет ему организовать работу в группе в полном соответствии с планируемыми результатами. </a:t>
            </a:r>
          </a:p>
          <a:p>
            <a:pPr marL="285750" indent="-285750">
              <a:spcBef>
                <a:spcPts val="600"/>
              </a:spcBef>
              <a:spcAft>
                <a:spcPts val="300"/>
              </a:spcAft>
              <a:buClr>
                <a:srgbClr val="0070C0"/>
              </a:buClr>
              <a:buFont typeface="Wingdings"/>
              <a:buChar char="ü"/>
              <a:defRPr/>
            </a:pPr>
            <a:r>
              <a:rPr lang="ru-RU" sz="1400"/>
              <a:t>Тетрадь отличает выверенность заданий, их точное соответствие заявленному возрасту. Задания помогут взрослым оценить минимально необходимый уровень развития ребёнка по заданной теме. </a:t>
            </a:r>
          </a:p>
          <a:p>
            <a:pPr marL="285750" indent="-285750">
              <a:spcBef>
                <a:spcPts val="600"/>
              </a:spcBef>
              <a:spcAft>
                <a:spcPts val="300"/>
              </a:spcAft>
              <a:buClr>
                <a:srgbClr val="0070C0"/>
              </a:buClr>
              <a:buFont typeface="Wingdings"/>
              <a:buChar char="ü"/>
              <a:defRPr/>
            </a:pPr>
            <a:r>
              <a:rPr lang="ru-RU" sz="1400"/>
              <a:t>Заниматься по тетрадям можно не только в детском саду, но и дома. В них много прекрасных идей для умного и полезного досуга на природе. </a:t>
            </a:r>
            <a:endParaRPr/>
          </a:p>
        </p:txBody>
      </p:sp>
      <p:sp>
        <p:nvSpPr>
          <p:cNvPr id="9" name="Номер слайда 6"/>
          <p:cNvSpPr>
            <a:spLocks noGrp="1"/>
          </p:cNvSpPr>
          <p:nvPr>
            <p:ph type="sldNum" sz="quarter" idx="12"/>
          </p:nvPr>
        </p:nvSpPr>
        <p:spPr bwMode="auto"/>
        <p:txBody>
          <a:bodyPr/>
          <a:lstStyle/>
          <a:p>
            <a:pPr>
              <a:defRPr/>
            </a:pPr>
            <a:fld id="{0E138DCF-8897-47D9-AE1B-A711B24EDBFC}" type="slidenum">
              <a:rPr lang="ru-RU"/>
              <a:t>5</a:t>
            </a:fld>
            <a:endParaRPr lang="ru-RU"/>
          </a:p>
        </p:txBody>
      </p:sp>
      <p:pic>
        <p:nvPicPr>
          <p:cNvPr id="10" name="Рисунок 2"/>
          <p:cNvPicPr>
            <a:picLocks noChangeAspect="1"/>
          </p:cNvPicPr>
          <p:nvPr/>
        </p:nvPicPr>
        <p:blipFill>
          <a:blip r:embed="rId2"/>
          <a:stretch/>
        </p:blipFill>
        <p:spPr bwMode="auto">
          <a:xfrm>
            <a:off x="442913" y="1563583"/>
            <a:ext cx="3089141" cy="39781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4098" name="oleObj" r:id="rId3" imgW="0" imgH="0" progId="TCLayout.ActiveDocument.1">
                  <p:embed/>
                </p:oleObj>
              </mc:Choice>
              <mc:Fallback>
                <p:oleObj name="oleObj" r:id="rId3" imgW="0" imgH="0" progId="TCLayout.ActiveDocument.1">
                  <p:embed/>
                  <p:pic>
                    <p:nvPicPr>
                      <p:cNvPr id="4" name=""/>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TextBox 24"/>
          <p:cNvSpPr>
            <a:spLocks/>
          </p:cNvSpPr>
          <p:nvPr/>
        </p:nvSpPr>
        <p:spPr bwMode="auto">
          <a:xfrm>
            <a:off x="430952" y="510377"/>
            <a:ext cx="11322947" cy="403828"/>
          </a:xfrm>
          <a:prstGeom prst="rect">
            <a:avLst/>
          </a:prstGeom>
          <a:noFill/>
        </p:spPr>
        <p:txBody>
          <a:bodyPr wrap="square" lIns="0" tIns="0" rIns="0" bIns="0" rtlCol="0">
            <a:spAutoFit/>
          </a:bodyPr>
          <a:lstStyle>
            <a:defPPr>
              <a:defRPr lang="ru-RU"/>
            </a:defPPr>
            <a:lvl1pPr>
              <a:lnSpc>
                <a:spcPct val="95000"/>
              </a:lnSpc>
              <a:defRPr sz="3200" b="1" spc="-40">
                <a:gradFill>
                  <a:gsLst>
                    <a:gs pos="0">
                      <a:srgbClr val="2D2B8D"/>
                    </a:gs>
                    <a:gs pos="88000">
                      <a:srgbClr val="00B0F0"/>
                    </a:gs>
                  </a:gsLst>
                  <a:lin ang="2400000" scaled="0"/>
                </a:gradFill>
                <a:ea typeface="Open Sans"/>
                <a:cs typeface="Open Sans"/>
              </a:defRPr>
            </a:lvl1pPr>
          </a:lstStyle>
          <a:p>
            <a:pPr lvl="0">
              <a:lnSpc>
                <a:spcPct val="80000"/>
              </a:lnSpc>
              <a:defRPr/>
            </a:pPr>
            <a:r>
              <a:rPr lang="ru-RU"/>
              <a:t>Программно-методический комплекс</a:t>
            </a:r>
            <a:r>
              <a:rPr lang="en-US"/>
              <a:t> </a:t>
            </a:r>
            <a:r>
              <a:rPr lang="ru-RU"/>
              <a:t>«Радуга» </a:t>
            </a:r>
            <a:endParaRPr/>
          </a:p>
        </p:txBody>
      </p:sp>
      <p:cxnSp>
        <p:nvCxnSpPr>
          <p:cNvPr id="6" name="Прямая соединительная линия 2"/>
          <p:cNvCxnSpPr>
            <a:cxnSpLocks/>
          </p:cNvCxnSpPr>
          <p:nvPr/>
        </p:nvCxnSpPr>
        <p:spPr bwMode="auto">
          <a:xfrm>
            <a:off x="0" y="1364343"/>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7" name="Прямоугольник 13"/>
          <p:cNvSpPr/>
          <p:nvPr/>
        </p:nvSpPr>
        <p:spPr bwMode="auto">
          <a:xfrm>
            <a:off x="4151313" y="2760071"/>
            <a:ext cx="5745883" cy="1831271"/>
          </a:xfrm>
          <a:prstGeom prst="rect">
            <a:avLst/>
          </a:prstGeom>
        </p:spPr>
        <p:txBody>
          <a:bodyPr wrap="square">
            <a:spAutoFit/>
          </a:bodyPr>
          <a:lstStyle/>
          <a:p>
            <a:pPr marL="285750" lvl="0" indent="-285750">
              <a:spcBef>
                <a:spcPts val="600"/>
              </a:spcBef>
              <a:spcAft>
                <a:spcPts val="300"/>
              </a:spcAft>
              <a:buClr>
                <a:srgbClr val="0070C0"/>
              </a:buClr>
              <a:buSzPct val="66000"/>
              <a:buFont typeface="Wingdings"/>
              <a:buChar char="ü"/>
              <a:defRPr/>
            </a:pPr>
            <a:r>
              <a:rPr lang="en-US" sz="1400">
                <a:solidFill>
                  <a:prstClr val="black"/>
                </a:solidFill>
                <a:ea typeface="Open Sans Light"/>
                <a:cs typeface="Open Sans Light"/>
              </a:rPr>
              <a:t>C</a:t>
            </a:r>
            <a:r>
              <a:rPr lang="ru-RU" sz="1400">
                <a:solidFill>
                  <a:prstClr val="black"/>
                </a:solidFill>
                <a:ea typeface="Open Sans Light"/>
                <a:cs typeface="Open Sans Light"/>
              </a:rPr>
              <a:t>одержит примерное тематическое календарное планирование и методические рекомендации.</a:t>
            </a:r>
            <a:endParaRPr lang="en-US" sz="1400">
              <a:solidFill>
                <a:prstClr val="black"/>
              </a:solidFill>
              <a:ea typeface="Open Sans Light"/>
              <a:cs typeface="Open Sans Light"/>
            </a:endParaRPr>
          </a:p>
          <a:p>
            <a:pPr marL="285750" lvl="0" indent="-285750">
              <a:spcBef>
                <a:spcPts val="600"/>
              </a:spcBef>
              <a:spcAft>
                <a:spcPts val="300"/>
              </a:spcAft>
              <a:buClr>
                <a:srgbClr val="0070C0"/>
              </a:buClr>
              <a:buSzPct val="66000"/>
              <a:buFont typeface="Wingdings"/>
              <a:buChar char="ü"/>
              <a:defRPr/>
            </a:pPr>
            <a:r>
              <a:rPr lang="ru-RU" sz="1400">
                <a:solidFill>
                  <a:prstClr val="black"/>
                </a:solidFill>
                <a:ea typeface="Open Sans Light"/>
                <a:cs typeface="Open Sans Light"/>
              </a:rPr>
              <a:t>Поможет организовать работу по реализации образовательной области «Познавательное развитие» в соответствии с ФГОС дошкольного образования во всех возрастных группах детского сада.</a:t>
            </a:r>
            <a:endParaRPr/>
          </a:p>
          <a:p>
            <a:pPr marL="285750" lvl="0" indent="-285750">
              <a:spcBef>
                <a:spcPts val="600"/>
              </a:spcBef>
              <a:spcAft>
                <a:spcPts val="300"/>
              </a:spcAft>
              <a:buClr>
                <a:srgbClr val="0070C0"/>
              </a:buClr>
              <a:buSzPct val="66000"/>
              <a:buFont typeface="Wingdings"/>
              <a:buChar char="ü"/>
              <a:defRPr/>
            </a:pPr>
            <a:r>
              <a:rPr lang="ru-RU" sz="1400">
                <a:solidFill>
                  <a:prstClr val="black"/>
                </a:solidFill>
                <a:ea typeface="Open Sans Light"/>
                <a:cs typeface="Open Sans Light"/>
              </a:rPr>
              <a:t>Адресовано воспитателям дошкольных образовательных организаций.</a:t>
            </a:r>
          </a:p>
        </p:txBody>
      </p:sp>
      <p:sp>
        <p:nvSpPr>
          <p:cNvPr id="8" name="Прямоугольник 12"/>
          <p:cNvSpPr/>
          <p:nvPr/>
        </p:nvSpPr>
        <p:spPr bwMode="auto">
          <a:xfrm>
            <a:off x="4271777" y="1608237"/>
            <a:ext cx="6218849" cy="907941"/>
          </a:xfrm>
          <a:prstGeom prst="rect">
            <a:avLst/>
          </a:prstGeom>
        </p:spPr>
        <p:txBody>
          <a:bodyPr wrap="square" lIns="45719" tIns="22860" rIns="45719" bIns="22860">
            <a:spAutoFit/>
          </a:bodyPr>
          <a:lstStyle/>
          <a:p>
            <a:pPr lvl="0">
              <a:defRPr/>
            </a:pPr>
            <a:r>
              <a:rPr lang="ru-RU" sz="1400" b="1">
                <a:solidFill>
                  <a:srgbClr val="003399"/>
                </a:solidFill>
                <a:ea typeface="Open Sans Light"/>
                <a:cs typeface="Open Sans Light"/>
              </a:rPr>
              <a:t>Познавательное развитие детей 2–8 лет: мир природы и мир человека. Методическое пособие для воспитателей</a:t>
            </a:r>
            <a:endParaRPr/>
          </a:p>
          <a:p>
            <a:pPr lvl="0">
              <a:defRPr/>
            </a:pPr>
            <a:endParaRPr lang="ru-RU" sz="1400" b="1">
              <a:solidFill>
                <a:srgbClr val="003399"/>
              </a:solidFill>
              <a:ea typeface="Open Sans Light"/>
              <a:cs typeface="Open Sans Light"/>
            </a:endParaRPr>
          </a:p>
          <a:p>
            <a:pPr lvl="0">
              <a:defRPr/>
            </a:pPr>
            <a:r>
              <a:rPr lang="ru-RU" sz="1400" b="1">
                <a:solidFill>
                  <a:srgbClr val="003399"/>
                </a:solidFill>
                <a:ea typeface="Open Sans Light"/>
                <a:cs typeface="Open Sans Light"/>
              </a:rPr>
              <a:t>Гризик Т.И.</a:t>
            </a:r>
            <a:endParaRPr lang="ru-RU" sz="1400" b="1" i="0" u="none" strike="noStrike" cap="none" spc="0">
              <a:ln>
                <a:noFill/>
              </a:ln>
              <a:solidFill>
                <a:srgbClr val="003399"/>
              </a:solidFill>
              <a:latin typeface="Calibri"/>
              <a:ea typeface="Open Sans Light"/>
              <a:cs typeface="Open Sans Light"/>
            </a:endParaRPr>
          </a:p>
        </p:txBody>
      </p:sp>
      <p:sp>
        <p:nvSpPr>
          <p:cNvPr id="9" name="TextBox 10"/>
          <p:cNvSpPr>
            <a:spLocks/>
          </p:cNvSpPr>
          <p:nvPr/>
        </p:nvSpPr>
        <p:spPr bwMode="auto">
          <a:xfrm>
            <a:off x="430952" y="5949950"/>
            <a:ext cx="2965237" cy="6261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35718" tIns="35718" rIns="35718" bIns="35718" numCol="1" spcCol="38100" rtlCol="0" anchor="ctr">
            <a:spAutoFit/>
          </a:bodyPr>
          <a:lstStyle>
            <a:defPPr>
              <a:defRPr lang="ru-RU"/>
            </a:defPPr>
            <a:lvl1pPr lvl="0">
              <a:defRPr sz="1200" b="1">
                <a:solidFill>
                  <a:prstClr val="black"/>
                </a:solidFill>
                <a:ea typeface="Open Sans Light"/>
                <a:cs typeface="Open Sans Light"/>
              </a:defRPr>
            </a:lvl1pPr>
          </a:lstStyle>
          <a:p>
            <a:pPr lvl="0">
              <a:defRPr/>
            </a:pPr>
            <a:r>
              <a:rPr lang="ru-RU" sz="1200" b="1" i="0" u="none" strike="noStrike" cap="none" spc="0">
                <a:ln>
                  <a:noFill/>
                </a:ln>
                <a:solidFill>
                  <a:prstClr val="black"/>
                </a:solidFill>
                <a:latin typeface="Calibri"/>
              </a:rPr>
              <a:t>Код: </a:t>
            </a:r>
            <a:r>
              <a:rPr lang="ru-RU" b="0"/>
              <a:t>01-1487-01</a:t>
            </a:r>
            <a:endParaRPr/>
          </a:p>
          <a:p>
            <a:pPr lvl="0">
              <a:defRPr/>
            </a:pPr>
            <a:r>
              <a:rPr lang="ru-RU" sz="1200" b="1" i="0" u="none" strike="noStrike" cap="none" spc="0">
                <a:ln>
                  <a:noFill/>
                </a:ln>
                <a:solidFill>
                  <a:prstClr val="black"/>
                </a:solidFill>
                <a:latin typeface="Calibri"/>
              </a:rPr>
              <a:t>Параметры: </a:t>
            </a:r>
            <a:r>
              <a:rPr lang="ru-RU" sz="1200" b="0" i="0" u="none" strike="noStrike" cap="none" spc="0">
                <a:ln>
                  <a:noFill/>
                </a:ln>
                <a:solidFill>
                  <a:prstClr val="black"/>
                </a:solidFill>
                <a:latin typeface="Calibri"/>
              </a:rPr>
              <a:t>84108 1/16 , </a:t>
            </a:r>
            <a:endParaRPr/>
          </a:p>
          <a:p>
            <a:pPr marL="0" marR="0" lvl="0" indent="0" algn="l" defTabSz="914400">
              <a:lnSpc>
                <a:spcPct val="100000"/>
              </a:lnSpc>
              <a:spcBef>
                <a:spcPts val="0"/>
              </a:spcBef>
              <a:spcAft>
                <a:spcPts val="0"/>
              </a:spcAft>
              <a:buClrTx/>
              <a:buSzTx/>
              <a:buFontTx/>
              <a:buNone/>
              <a:defRPr/>
            </a:pPr>
            <a:r>
              <a:rPr lang="ru-RU" b="0">
                <a:latin typeface="Calibri"/>
              </a:rPr>
              <a:t>184</a:t>
            </a:r>
            <a:r>
              <a:rPr lang="ru-RU" sz="1200" b="0" i="0" u="none" strike="noStrike" cap="none" spc="0">
                <a:ln>
                  <a:noFill/>
                </a:ln>
                <a:solidFill>
                  <a:prstClr val="black"/>
                </a:solidFill>
                <a:latin typeface="Calibri"/>
              </a:rPr>
              <a:t> стр., </a:t>
            </a:r>
            <a:r>
              <a:rPr lang="ru-RU" b="0">
                <a:latin typeface="Calibri"/>
              </a:rPr>
              <a:t>1</a:t>
            </a:r>
            <a:r>
              <a:rPr lang="ru-RU" sz="1200" b="0" i="0" u="none" strike="noStrike" cap="none" spc="0">
                <a:ln>
                  <a:noFill/>
                </a:ln>
                <a:solidFill>
                  <a:prstClr val="black"/>
                </a:solidFill>
                <a:latin typeface="Calibri"/>
              </a:rPr>
              <a:t> краска</a:t>
            </a:r>
          </a:p>
        </p:txBody>
      </p:sp>
      <p:pic>
        <p:nvPicPr>
          <p:cNvPr id="10" name="Рисунок 11"/>
          <p:cNvPicPr>
            <a:picLocks noChangeAspect="1"/>
          </p:cNvPicPr>
          <p:nvPr/>
        </p:nvPicPr>
        <p:blipFill>
          <a:blip r:embed="rId5"/>
          <a:stretch/>
        </p:blipFill>
        <p:spPr bwMode="auto">
          <a:xfrm>
            <a:off x="466225" y="1700212"/>
            <a:ext cx="2539197" cy="3422098"/>
          </a:xfrm>
          <a:prstGeom prst="rect">
            <a:avLst/>
          </a:prstGeom>
          <a:effectLst>
            <a:outerShdw blurRad="177800" dist="38100" dir="2700000" algn="tl" rotWithShape="0">
              <a:prstClr val="black">
                <a:alpha val="40000"/>
              </a:prstClr>
            </a:outerShdw>
          </a:effectLst>
        </p:spPr>
      </p:pic>
      <p:sp>
        <p:nvSpPr>
          <p:cNvPr id="11" name="Номер слайда 1"/>
          <p:cNvSpPr>
            <a:spLocks noGrp="1"/>
          </p:cNvSpPr>
          <p:nvPr>
            <p:ph type="sldNum" sz="quarter" idx="12"/>
          </p:nvPr>
        </p:nvSpPr>
        <p:spPr bwMode="auto"/>
        <p:txBody>
          <a:bodyPr/>
          <a:lstStyle/>
          <a:p>
            <a:pPr>
              <a:defRPr/>
            </a:pPr>
            <a:fld id="{0E138DCF-8897-47D9-AE1B-A711B24EDBFC}" type="slidenum">
              <a:rPr lang="ru-RU"/>
              <a:t>6</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5122" name="oleObj" r:id="rId3" imgW="0" imgH="0" progId="TCLayout.ActiveDocument.1">
                  <p:embed/>
                </p:oleObj>
              </mc:Choice>
              <mc:Fallback>
                <p:oleObj name="oleObj" r:id="rId3" imgW="0" imgH="0" progId="TCLayout.ActiveDocument.1">
                  <p:embed/>
                  <p:pic>
                    <p:nvPicPr>
                      <p:cNvPr id="4" name=""/>
                      <p:cNvPicPr/>
                      <p:nvPr/>
                    </p:nvPicPr>
                    <p:blipFill>
                      <a:blip r:embed="rId4"/>
                      <a:stretch/>
                    </p:blipFill>
                    <p:spPr bwMode="auto">
                      <a:xfrm>
                        <a:off x="1587" y="1587"/>
                        <a:ext cx="1587" cy="1587"/>
                      </a:xfrm>
                      <a:prstGeom prst="rect">
                        <a:avLst/>
                      </a:prstGeom>
                    </p:spPr>
                  </p:pic>
                </p:oleObj>
              </mc:Fallback>
            </mc:AlternateContent>
          </a:graphicData>
        </a:graphic>
      </p:graphicFrame>
      <p:cxnSp>
        <p:nvCxnSpPr>
          <p:cNvPr id="5" name="Прямая соединительная линия 2"/>
          <p:cNvCxnSpPr>
            <a:cxnSpLocks/>
          </p:cNvCxnSpPr>
          <p:nvPr/>
        </p:nvCxnSpPr>
        <p:spPr bwMode="auto">
          <a:xfrm>
            <a:off x="0" y="1364343"/>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6" name="Прямоугольник 23"/>
          <p:cNvSpPr/>
          <p:nvPr/>
        </p:nvSpPr>
        <p:spPr bwMode="auto">
          <a:xfrm>
            <a:off x="4151313" y="1592263"/>
            <a:ext cx="7655859" cy="692497"/>
          </a:xfrm>
          <a:prstGeom prst="rect">
            <a:avLst/>
          </a:prstGeom>
        </p:spPr>
        <p:txBody>
          <a:bodyPr wrap="square" lIns="45719" tIns="22860" rIns="45719" bIns="22860">
            <a:spAutoFit/>
          </a:bodyPr>
          <a:lstStyle/>
          <a:p>
            <a:pPr lvl="0">
              <a:defRPr/>
            </a:pPr>
            <a:r>
              <a:rPr lang="ru-RU" sz="1400" b="1">
                <a:solidFill>
                  <a:srgbClr val="003399"/>
                </a:solidFill>
                <a:ea typeface="Open Sans Light"/>
                <a:cs typeface="Open Sans Light"/>
              </a:rPr>
              <a:t>Прописи дошкольника. Печатные буквы и их элементы. Для детей от 4 лет.</a:t>
            </a:r>
            <a:endParaRPr/>
          </a:p>
          <a:p>
            <a:pPr lvl="0">
              <a:defRPr/>
            </a:pPr>
            <a:endParaRPr lang="ru-RU" sz="1400" b="1">
              <a:solidFill>
                <a:srgbClr val="003399"/>
              </a:solidFill>
              <a:ea typeface="Open Sans Light"/>
              <a:cs typeface="Open Sans Light"/>
            </a:endParaRPr>
          </a:p>
          <a:p>
            <a:pPr lvl="0">
              <a:defRPr/>
            </a:pPr>
            <a:r>
              <a:rPr lang="ru-RU" sz="1400" b="1">
                <a:solidFill>
                  <a:srgbClr val="003399"/>
                </a:solidFill>
                <a:ea typeface="Open Sans Light"/>
                <a:cs typeface="Open Sans Light"/>
              </a:rPr>
              <a:t>Федосова Н.А. </a:t>
            </a:r>
            <a:endParaRPr/>
          </a:p>
        </p:txBody>
      </p:sp>
      <p:sp>
        <p:nvSpPr>
          <p:cNvPr id="7" name="TextBox 11"/>
          <p:cNvSpPr>
            <a:spLocks/>
          </p:cNvSpPr>
          <p:nvPr/>
        </p:nvSpPr>
        <p:spPr bwMode="auto">
          <a:xfrm>
            <a:off x="442913" y="5949950"/>
            <a:ext cx="2952751" cy="6261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35718" tIns="35718" rIns="35718" bIns="35718" numCol="1" spcCol="38100" rtlCol="0" anchor="ctr">
            <a:spAutoFit/>
          </a:bodyPr>
          <a:lstStyle>
            <a:defPPr>
              <a:defRPr lang="ru-RU"/>
            </a:defPPr>
            <a:lvl1pPr>
              <a:defRPr sz="1200" b="1">
                <a:latin typeface="Open Sans Light"/>
                <a:ea typeface="Open Sans Light"/>
                <a:cs typeface="Open Sans Light"/>
              </a:defRPr>
            </a:lvl1pPr>
          </a:lstStyle>
          <a:p>
            <a:pPr lvl="0">
              <a:defRPr/>
            </a:pPr>
            <a:r>
              <a:rPr lang="ru-RU">
                <a:solidFill>
                  <a:prstClr val="black"/>
                </a:solidFill>
                <a:latin typeface="+mn-lt"/>
              </a:rPr>
              <a:t>Код: </a:t>
            </a:r>
            <a:r>
              <a:rPr lang="ru-RU" b="0">
                <a:solidFill>
                  <a:prstClr val="black"/>
                </a:solidFill>
                <a:latin typeface="+mn-lt"/>
              </a:rPr>
              <a:t>01-1405-01</a:t>
            </a:r>
            <a:endParaRPr/>
          </a:p>
          <a:p>
            <a:pPr lvl="0">
              <a:defRPr/>
            </a:pPr>
            <a:r>
              <a:rPr lang="ru-RU" b="1" i="0" u="none" strike="noStrike" cap="none" spc="0">
                <a:ln>
                  <a:noFill/>
                </a:ln>
                <a:solidFill>
                  <a:prstClr val="black"/>
                </a:solidFill>
                <a:latin typeface="+mn-lt"/>
              </a:rPr>
              <a:t>Параметры: </a:t>
            </a:r>
            <a:r>
              <a:rPr lang="ru-RU" b="0">
                <a:solidFill>
                  <a:prstClr val="black"/>
                </a:solidFill>
                <a:latin typeface="+mn-lt"/>
              </a:rPr>
              <a:t>84*108/16, </a:t>
            </a:r>
            <a:endParaRPr/>
          </a:p>
          <a:p>
            <a:pPr lvl="0">
              <a:defRPr/>
            </a:pPr>
            <a:r>
              <a:rPr lang="ru-RU" b="0">
                <a:solidFill>
                  <a:prstClr val="black"/>
                </a:solidFill>
                <a:latin typeface="+mn-lt"/>
              </a:rPr>
              <a:t>32 стр., 4 краски</a:t>
            </a:r>
          </a:p>
        </p:txBody>
      </p:sp>
      <p:sp>
        <p:nvSpPr>
          <p:cNvPr id="8" name="Прямоугольник 12"/>
          <p:cNvSpPr/>
          <p:nvPr/>
        </p:nvSpPr>
        <p:spPr bwMode="auto">
          <a:xfrm>
            <a:off x="4151313" y="2573968"/>
            <a:ext cx="6419174" cy="2331407"/>
          </a:xfrm>
          <a:prstGeom prst="rect">
            <a:avLst/>
          </a:prstGeom>
        </p:spPr>
        <p:txBody>
          <a:bodyPr wrap="square" lIns="45719" tIns="22860" rIns="45719" bIns="22860">
            <a:spAutoFit/>
          </a:bodyPr>
          <a:lstStyle/>
          <a:p>
            <a:pPr marL="285750" lvl="0" indent="-285750">
              <a:spcBef>
                <a:spcPts val="600"/>
              </a:spcBef>
              <a:spcAft>
                <a:spcPts val="300"/>
              </a:spcAft>
              <a:buClr>
                <a:srgbClr val="0070C0"/>
              </a:buClr>
              <a:buFont typeface="Wingdings"/>
              <a:buChar char="ü"/>
              <a:defRPr/>
            </a:pPr>
            <a:r>
              <a:rPr lang="ru-RU" sz="1400"/>
              <a:t>Пособие с многоразовыми наклейками для подготовки детей дошкольного возраста к обучению грамоте и письму в начальной школе. </a:t>
            </a:r>
            <a:endParaRPr/>
          </a:p>
          <a:p>
            <a:pPr marL="285750" lvl="0" indent="-285750">
              <a:spcBef>
                <a:spcPts val="600"/>
              </a:spcBef>
              <a:spcAft>
                <a:spcPts val="300"/>
              </a:spcAft>
              <a:buClr>
                <a:srgbClr val="0070C0"/>
              </a:buClr>
              <a:buFont typeface="Wingdings"/>
              <a:buChar char="ü"/>
              <a:defRPr/>
            </a:pPr>
            <a:r>
              <a:rPr lang="ru-RU" sz="1400"/>
              <a:t>На ламинированных страницах можно писать маркерами и фломастерами.</a:t>
            </a:r>
            <a:endParaRPr/>
          </a:p>
          <a:p>
            <a:pPr marL="285750" lvl="0" indent="-285750">
              <a:spcBef>
                <a:spcPts val="600"/>
              </a:spcBef>
              <a:spcAft>
                <a:spcPts val="300"/>
              </a:spcAft>
              <a:buClr>
                <a:srgbClr val="0070C0"/>
              </a:buClr>
              <a:buFont typeface="Wingdings"/>
              <a:buChar char="ü"/>
              <a:defRPr/>
            </a:pPr>
            <a:r>
              <a:rPr lang="ru-RU" sz="1400"/>
              <a:t>Дети научатся выделять элементы, из которых состоят буквы, и составлять буквы из элементов, видеть общие элементы в буквах и находить различия.  Это поможет детям не только легко запомнить форму печатной буквы, но и печатать её самостоятельно на страницах пособия. </a:t>
            </a:r>
          </a:p>
          <a:p>
            <a:pPr marL="285750" lvl="0" indent="-285750">
              <a:spcBef>
                <a:spcPts val="600"/>
              </a:spcBef>
              <a:spcAft>
                <a:spcPts val="300"/>
              </a:spcAft>
              <a:buClr>
                <a:srgbClr val="0070C0"/>
              </a:buClr>
              <a:buFont typeface="Wingdings"/>
              <a:buChar char="ü"/>
              <a:defRPr/>
            </a:pPr>
            <a:r>
              <a:rPr lang="ru-RU" sz="1400"/>
              <a:t>Пособие может быть использовано для занятий с детьми как в дошкольных образовательных организациях, так и в семье.</a:t>
            </a:r>
          </a:p>
        </p:txBody>
      </p:sp>
      <p:sp>
        <p:nvSpPr>
          <p:cNvPr id="9" name="TextBox 9"/>
          <p:cNvSpPr>
            <a:spLocks/>
          </p:cNvSpPr>
          <p:nvPr/>
        </p:nvSpPr>
        <p:spPr bwMode="auto">
          <a:xfrm>
            <a:off x="442966" y="399844"/>
            <a:ext cx="11322947" cy="467820"/>
          </a:xfrm>
          <a:prstGeom prst="rect">
            <a:avLst/>
          </a:prstGeom>
          <a:noFill/>
        </p:spPr>
        <p:txBody>
          <a:bodyPr wrap="square" lIns="0" tIns="0" rIns="0" bIns="0" rtlCol="0">
            <a:spAutoFit/>
          </a:bodyPr>
          <a:lstStyle/>
          <a:p>
            <a:pPr>
              <a:lnSpc>
                <a:spcPct val="95000"/>
              </a:lnSpc>
              <a:defRPr/>
            </a:pPr>
            <a:r>
              <a:rPr lang="ru-RU" sz="3200" b="1" spc="-40">
                <a:gradFill>
                  <a:gsLst>
                    <a:gs pos="0">
                      <a:srgbClr val="2D2B8D"/>
                    </a:gs>
                    <a:gs pos="88000">
                      <a:srgbClr val="00B0F0"/>
                    </a:gs>
                  </a:gsLst>
                  <a:lin ang="2400000" scaled="0"/>
                </a:gradFill>
                <a:ea typeface="Open Sans"/>
                <a:cs typeface="Open Sans"/>
              </a:rPr>
              <a:t>Программно-методический комплекс «Преемственность»</a:t>
            </a:r>
          </a:p>
        </p:txBody>
      </p:sp>
      <p:pic>
        <p:nvPicPr>
          <p:cNvPr id="10" name="Рисунок 10"/>
          <p:cNvPicPr/>
          <p:nvPr/>
        </p:nvPicPr>
        <p:blipFill>
          <a:blip r:embed="rId5"/>
          <a:stretch/>
        </p:blipFill>
        <p:spPr bwMode="auto">
          <a:xfrm>
            <a:off x="442913" y="1694811"/>
            <a:ext cx="2381523" cy="3210564"/>
          </a:xfrm>
          <a:prstGeom prst="rect">
            <a:avLst/>
          </a:prstGeom>
          <a:effectLst>
            <a:outerShdw blurRad="177800" dist="38100" dir="2700000" algn="tl" rotWithShape="0">
              <a:prstClr val="black">
                <a:alpha val="40000"/>
              </a:prstClr>
            </a:outerShdw>
          </a:effectLst>
        </p:spPr>
      </p:pic>
      <p:sp>
        <p:nvSpPr>
          <p:cNvPr id="11" name="Номер слайда 1"/>
          <p:cNvSpPr>
            <a:spLocks noGrp="1"/>
          </p:cNvSpPr>
          <p:nvPr>
            <p:ph type="sldNum" sz="quarter" idx="12"/>
          </p:nvPr>
        </p:nvSpPr>
        <p:spPr bwMode="auto"/>
        <p:txBody>
          <a:bodyPr/>
          <a:lstStyle/>
          <a:p>
            <a:pPr>
              <a:defRPr/>
            </a:pPr>
            <a:fld id="{0E138DCF-8897-47D9-AE1B-A711B24EDBFC}" type="slidenum">
              <a:rPr lang="ru-RU"/>
              <a:t>7</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6146" name="oleObj" r:id="rId3" imgW="0" imgH="0" progId="TCLayout.ActiveDocument.1">
                  <p:embed/>
                </p:oleObj>
              </mc:Choice>
              <mc:Fallback>
                <p:oleObj name="oleObj" r:id="rId3" imgW="0" imgH="0" progId="TCLayout.ActiveDocument.1">
                  <p:embed/>
                  <p:pic>
                    <p:nvPicPr>
                      <p:cNvPr id="4" name=""/>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Прямоугольник 36"/>
          <p:cNvSpPr/>
          <p:nvPr/>
        </p:nvSpPr>
        <p:spPr bwMode="auto">
          <a:xfrm rot="10800000">
            <a:off x="7140775" y="0"/>
            <a:ext cx="5080000" cy="6858000"/>
          </a:xfrm>
          <a:prstGeom prst="rect">
            <a:avLst/>
          </a:prstGeom>
          <a:gradFill>
            <a:gsLst>
              <a:gs pos="0">
                <a:srgbClr val="00B0F0"/>
              </a:gs>
              <a:gs pos="88000">
                <a:srgbClr val="2D2B8D"/>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grpSp>
        <p:nvGrpSpPr>
          <p:cNvPr id="6" name="Группа 8"/>
          <p:cNvGrpSpPr/>
          <p:nvPr/>
        </p:nvGrpSpPr>
        <p:grpSpPr bwMode="auto">
          <a:xfrm>
            <a:off x="576954" y="1933225"/>
            <a:ext cx="935645" cy="935641"/>
            <a:chOff x="576954" y="1933225"/>
            <a:chExt cx="935645" cy="935641"/>
          </a:xfrm>
        </p:grpSpPr>
        <p:sp>
          <p:nvSpPr>
            <p:cNvPr id="7" name="Овал 22"/>
            <p:cNvSpPr/>
            <p:nvPr/>
          </p:nvSpPr>
          <p:spPr bwMode="auto">
            <a:xfrm>
              <a:off x="576954" y="1933225"/>
              <a:ext cx="935645" cy="935641"/>
            </a:xfrm>
            <a:prstGeom prst="ellips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a:defRPr/>
              </a:pPr>
              <a:endParaRPr lang="ru-RU" sz="2800">
                <a:solidFill>
                  <a:schemeClr val="bg1">
                    <a:lumMod val="85000"/>
                  </a:schemeClr>
                </a:solidFill>
                <a:latin typeface="Open Sans Extrabold"/>
                <a:ea typeface="Open Sans Extrabold"/>
                <a:cs typeface="Open Sans Extrabold"/>
              </a:endParaRPr>
            </a:p>
          </p:txBody>
        </p:sp>
        <p:pic>
          <p:nvPicPr>
            <p:cNvPr id="8" name="Рисунок 24"/>
            <p:cNvPicPr>
              <a:picLocks noChangeAspect="1"/>
            </p:cNvPicPr>
            <p:nvPr/>
          </p:nvPicPr>
          <p:blipFill>
            <a:blip r:embed="rId5"/>
            <a:stretch/>
          </p:blipFill>
          <p:spPr bwMode="auto">
            <a:xfrm>
              <a:off x="716733" y="2054475"/>
              <a:ext cx="656087" cy="656087"/>
            </a:xfrm>
            <a:prstGeom prst="rect">
              <a:avLst/>
            </a:prstGeom>
          </p:spPr>
        </p:pic>
      </p:grpSp>
      <p:sp>
        <p:nvSpPr>
          <p:cNvPr id="9" name="TextBox 25"/>
          <p:cNvSpPr>
            <a:spLocks/>
          </p:cNvSpPr>
          <p:nvPr/>
        </p:nvSpPr>
        <p:spPr bwMode="auto">
          <a:xfrm>
            <a:off x="1791790" y="2054475"/>
            <a:ext cx="4191455" cy="935641"/>
          </a:xfrm>
          <a:prstGeom prst="rect">
            <a:avLst/>
          </a:prstGeom>
          <a:noFill/>
        </p:spPr>
        <p:txBody>
          <a:bodyPr wrap="square" lIns="0" tIns="0" rIns="0" bIns="0" rtlCol="0">
            <a:spAutoFit/>
          </a:bodyPr>
          <a:lstStyle/>
          <a:p>
            <a:pPr>
              <a:lnSpc>
                <a:spcPct val="95000"/>
              </a:lnSpc>
              <a:defRPr/>
            </a:pPr>
            <a:r>
              <a:rPr lang="ru-RU" sz="3200" b="1" spc="-40">
                <a:gradFill>
                  <a:gsLst>
                    <a:gs pos="0">
                      <a:srgbClr val="2D2B8D"/>
                    </a:gs>
                    <a:gs pos="88000">
                      <a:srgbClr val="00B0F0"/>
                    </a:gs>
                  </a:gsLst>
                  <a:lin ang="2400000" scaled="0"/>
                </a:gradFill>
                <a:latin typeface="Open Sans"/>
                <a:ea typeface="Open Sans"/>
                <a:cs typeface="Open Sans"/>
              </a:rPr>
              <a:t>Развивающие пособия и художественная литература </a:t>
            </a:r>
          </a:p>
        </p:txBody>
      </p:sp>
      <p:sp>
        <p:nvSpPr>
          <p:cNvPr id="10" name="Номер слайда 5"/>
          <p:cNvSpPr>
            <a:spLocks noGrp="1"/>
          </p:cNvSpPr>
          <p:nvPr>
            <p:ph type="sldNum" sz="quarter" idx="12"/>
          </p:nvPr>
        </p:nvSpPr>
        <p:spPr bwMode="auto"/>
        <p:txBody>
          <a:bodyPr/>
          <a:lstStyle/>
          <a:p>
            <a:pPr>
              <a:defRPr/>
            </a:pPr>
            <a:fld id="{0E138DCF-8897-47D9-AE1B-A711B24EDBFC}" type="slidenum">
              <a:rPr lang="ru-RU"/>
              <a:t>8</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7170" name="oleObj" r:id="rId3" imgW="0" imgH="0" progId="TCLayout.ActiveDocument.1">
                  <p:embed/>
                </p:oleObj>
              </mc:Choice>
              <mc:Fallback>
                <p:oleObj name="oleObj" r:id="rId3" imgW="0" imgH="0" progId="TCLayout.ActiveDocument.1">
                  <p:embed/>
                  <p:pic>
                    <p:nvPicPr>
                      <p:cNvPr id="4" name=""/>
                      <p:cNvPicPr/>
                      <p:nvPr/>
                    </p:nvPicPr>
                    <p:blipFill>
                      <a:blip r:embed="rId4"/>
                      <a:stretch/>
                    </p:blipFill>
                    <p:spPr bwMode="auto">
                      <a:xfrm>
                        <a:off x="1587" y="1587"/>
                        <a:ext cx="1587" cy="1587"/>
                      </a:xfrm>
                      <a:prstGeom prst="rect">
                        <a:avLst/>
                      </a:prstGeom>
                    </p:spPr>
                  </p:pic>
                </p:oleObj>
              </mc:Fallback>
            </mc:AlternateContent>
          </a:graphicData>
        </a:graphic>
      </p:graphicFrame>
      <p:cxnSp>
        <p:nvCxnSpPr>
          <p:cNvPr id="5" name="Прямая соединительная линия 2"/>
          <p:cNvCxnSpPr>
            <a:cxnSpLocks/>
          </p:cNvCxnSpPr>
          <p:nvPr/>
        </p:nvCxnSpPr>
        <p:spPr bwMode="auto">
          <a:xfrm>
            <a:off x="0" y="1364343"/>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sp>
        <p:nvSpPr>
          <p:cNvPr id="6" name="Прямоугольник 23"/>
          <p:cNvSpPr/>
          <p:nvPr/>
        </p:nvSpPr>
        <p:spPr bwMode="auto">
          <a:xfrm>
            <a:off x="4768569" y="1661533"/>
            <a:ext cx="7131331" cy="1554272"/>
          </a:xfrm>
          <a:prstGeom prst="rect">
            <a:avLst/>
          </a:prstGeom>
        </p:spPr>
        <p:txBody>
          <a:bodyPr wrap="square" lIns="45719" tIns="22860" rIns="45719" bIns="22860">
            <a:spAutoFit/>
          </a:bodyPr>
          <a:lstStyle/>
          <a:p>
            <a:pPr>
              <a:defRPr/>
            </a:pPr>
            <a:r>
              <a:rPr lang="ru-RU" sz="1400" b="1">
                <a:solidFill>
                  <a:srgbClr val="003399"/>
                </a:solidFill>
                <a:ea typeface="Open Sans Light"/>
                <a:cs typeface="Open Sans Light"/>
              </a:rPr>
              <a:t>Шевелев К. В.</a:t>
            </a:r>
            <a:endParaRPr/>
          </a:p>
          <a:p>
            <a:pPr>
              <a:defRPr/>
            </a:pPr>
            <a:r>
              <a:rPr lang="ru-RU" sz="1400" b="1">
                <a:solidFill>
                  <a:srgbClr val="003399"/>
                </a:solidFill>
                <a:ea typeface="Open Sans Light"/>
                <a:cs typeface="Open Sans Light"/>
              </a:rPr>
              <a:t>Рабочие тетради по математике для детей 6–7 лет:</a:t>
            </a:r>
            <a:endParaRPr/>
          </a:p>
          <a:p>
            <a:pPr lvl="1">
              <a:defRPr/>
            </a:pPr>
            <a:r>
              <a:rPr lang="ru-RU" sz="1400" b="1">
                <a:solidFill>
                  <a:srgbClr val="003399"/>
                </a:solidFill>
                <a:ea typeface="Open Sans Light"/>
                <a:cs typeface="Open Sans Light"/>
              </a:rPr>
              <a:t>Время. </a:t>
            </a:r>
            <a:endParaRPr/>
          </a:p>
          <a:p>
            <a:pPr lvl="1">
              <a:defRPr/>
            </a:pPr>
            <a:r>
              <a:rPr lang="ru-RU" sz="1400" b="1">
                <a:solidFill>
                  <a:srgbClr val="003399"/>
                </a:solidFill>
                <a:ea typeface="Open Sans Light"/>
                <a:cs typeface="Open Sans Light"/>
              </a:rPr>
              <a:t>Графические упражнения и диктанты. </a:t>
            </a:r>
          </a:p>
          <a:p>
            <a:pPr lvl="1">
              <a:defRPr/>
            </a:pPr>
            <a:r>
              <a:rPr lang="ru-RU" sz="1400" b="1">
                <a:solidFill>
                  <a:srgbClr val="003399"/>
                </a:solidFill>
                <a:ea typeface="Open Sans Light"/>
                <a:cs typeface="Open Sans Light"/>
              </a:rPr>
              <a:t>Знакомство с геометрическими понятиями. </a:t>
            </a:r>
            <a:endParaRPr/>
          </a:p>
          <a:p>
            <a:pPr lvl="1">
              <a:defRPr/>
            </a:pPr>
            <a:r>
              <a:rPr lang="ru-RU" sz="1400" b="1">
                <a:solidFill>
                  <a:srgbClr val="003399"/>
                </a:solidFill>
                <a:ea typeface="Open Sans Light"/>
                <a:cs typeface="Open Sans Light"/>
              </a:rPr>
              <a:t>Логические упражнения. </a:t>
            </a:r>
            <a:endParaRPr/>
          </a:p>
          <a:p>
            <a:pPr lvl="1">
              <a:defRPr/>
            </a:pPr>
            <a:r>
              <a:rPr lang="ru-RU" sz="1400" b="1">
                <a:solidFill>
                  <a:srgbClr val="003399"/>
                </a:solidFill>
                <a:ea typeface="Open Sans Light"/>
                <a:cs typeface="Open Sans Light"/>
              </a:rPr>
              <a:t>Счёт и количество. </a:t>
            </a:r>
            <a:endParaRPr/>
          </a:p>
        </p:txBody>
      </p:sp>
      <p:sp>
        <p:nvSpPr>
          <p:cNvPr id="7" name="TextBox 11"/>
          <p:cNvSpPr>
            <a:spLocks/>
          </p:cNvSpPr>
          <p:nvPr/>
        </p:nvSpPr>
        <p:spPr bwMode="auto">
          <a:xfrm>
            <a:off x="342276" y="5857616"/>
            <a:ext cx="2952751" cy="810797"/>
          </a:xfrm>
          <a:prstGeom prst="rect">
            <a:avLst/>
          </a:prstGeom>
          <a:noFill/>
          <a:ln w="12700" cap="flat">
            <a:noFill/>
            <a:miter lim="400000"/>
          </a:ln>
        </p:spPr>
        <p:style>
          <a:lnRef idx="0">
            <a:srgbClr val="000000"/>
          </a:lnRef>
          <a:fillRef idx="0">
            <a:srgbClr val="000000"/>
          </a:fillRef>
          <a:effectRef idx="0">
            <a:srgbClr val="000000"/>
          </a:effectRef>
          <a:fontRef idx="none"/>
        </p:style>
        <p:txBody>
          <a:bodyPr rot="0" spcFirstLastPara="1" vertOverflow="overflow" horzOverflow="overflow" vert="horz" wrap="square" lIns="35718" tIns="35718" rIns="35718" bIns="35718" numCol="1" spcCol="38100" rtlCol="0" anchor="ctr">
            <a:spAutoFit/>
          </a:bodyPr>
          <a:lstStyle>
            <a:defPPr>
              <a:defRPr lang="ru-RU"/>
            </a:defPPr>
            <a:lvl1pPr>
              <a:defRPr sz="1200" b="1">
                <a:latin typeface="Open Sans Light"/>
                <a:ea typeface="Open Sans Light"/>
                <a:cs typeface="Open Sans Light"/>
              </a:defRPr>
            </a:lvl1pPr>
          </a:lstStyle>
          <a:p>
            <a:pPr lvl="0">
              <a:defRPr/>
            </a:pPr>
            <a:r>
              <a:rPr lang="ru-RU">
                <a:solidFill>
                  <a:prstClr val="black"/>
                </a:solidFill>
                <a:latin typeface="+mn-lt"/>
              </a:rPr>
              <a:t>Код: </a:t>
            </a:r>
            <a:r>
              <a:rPr lang="ru-RU" b="0">
                <a:solidFill>
                  <a:prstClr val="black"/>
                </a:solidFill>
                <a:latin typeface="+mn-lt"/>
              </a:rPr>
              <a:t>311-0524-01</a:t>
            </a:r>
            <a:r>
              <a:rPr lang="en-US" b="0">
                <a:solidFill>
                  <a:prstClr val="black"/>
                </a:solidFill>
                <a:latin typeface="+mn-lt"/>
              </a:rPr>
              <a:t>, </a:t>
            </a:r>
            <a:r>
              <a:rPr lang="ru-RU" b="0">
                <a:solidFill>
                  <a:prstClr val="black"/>
                </a:solidFill>
                <a:latin typeface="+mn-lt"/>
              </a:rPr>
              <a:t>11-0525-01, 311-0522-01, 311-0523-01, 311-0521-01</a:t>
            </a:r>
            <a:endParaRPr/>
          </a:p>
          <a:p>
            <a:pPr lvl="0">
              <a:defRPr/>
            </a:pPr>
            <a:r>
              <a:rPr lang="ru-RU" b="1" i="0" u="none" strike="noStrike" cap="none" spc="0">
                <a:ln>
                  <a:noFill/>
                </a:ln>
                <a:solidFill>
                  <a:prstClr val="black"/>
                </a:solidFill>
                <a:latin typeface="+mn-lt"/>
              </a:rPr>
              <a:t>Параметры: </a:t>
            </a:r>
            <a:r>
              <a:rPr lang="ru-RU" b="0">
                <a:solidFill>
                  <a:prstClr val="black"/>
                </a:solidFill>
                <a:latin typeface="+mn-lt"/>
              </a:rPr>
              <a:t>60Х90 1/8, </a:t>
            </a:r>
            <a:endParaRPr/>
          </a:p>
          <a:p>
            <a:pPr lvl="0">
              <a:defRPr/>
            </a:pPr>
            <a:r>
              <a:rPr lang="en-US" b="0">
                <a:solidFill>
                  <a:prstClr val="black"/>
                </a:solidFill>
                <a:latin typeface="+mn-lt"/>
              </a:rPr>
              <a:t>16</a:t>
            </a:r>
            <a:r>
              <a:rPr lang="ru-RU" b="0">
                <a:solidFill>
                  <a:prstClr val="black"/>
                </a:solidFill>
                <a:latin typeface="+mn-lt"/>
              </a:rPr>
              <a:t>,</a:t>
            </a:r>
            <a:r>
              <a:rPr lang="en-US" b="0">
                <a:solidFill>
                  <a:prstClr val="black"/>
                </a:solidFill>
                <a:latin typeface="+mn-lt"/>
              </a:rPr>
              <a:t> 64, </a:t>
            </a:r>
            <a:r>
              <a:rPr lang="ru-RU" b="0">
                <a:solidFill>
                  <a:prstClr val="black"/>
                </a:solidFill>
                <a:latin typeface="+mn-lt"/>
              </a:rPr>
              <a:t>64, 64, 64 стр.,</a:t>
            </a:r>
            <a:r>
              <a:rPr lang="en-US" b="0">
                <a:solidFill>
                  <a:prstClr val="black"/>
                </a:solidFill>
                <a:latin typeface="+mn-lt"/>
              </a:rPr>
              <a:t> </a:t>
            </a:r>
            <a:r>
              <a:rPr lang="ru-RU" b="0">
                <a:solidFill>
                  <a:prstClr val="black"/>
                </a:solidFill>
                <a:latin typeface="+mn-lt"/>
              </a:rPr>
              <a:t> 4 краски</a:t>
            </a:r>
          </a:p>
        </p:txBody>
      </p:sp>
      <p:sp>
        <p:nvSpPr>
          <p:cNvPr id="8" name="Прямоугольник 12"/>
          <p:cNvSpPr/>
          <p:nvPr/>
        </p:nvSpPr>
        <p:spPr bwMode="auto">
          <a:xfrm>
            <a:off x="4660229" y="3262268"/>
            <a:ext cx="6783912" cy="3539430"/>
          </a:xfrm>
          <a:prstGeom prst="rect">
            <a:avLst/>
          </a:prstGeom>
        </p:spPr>
        <p:txBody>
          <a:bodyPr wrap="square" lIns="45719" tIns="22860" rIns="45719" bIns="22860">
            <a:spAutoFit/>
          </a:bodyPr>
          <a:lstStyle/>
          <a:p>
            <a:pPr lvl="0">
              <a:spcBef>
                <a:spcPts val="600"/>
              </a:spcBef>
              <a:spcAft>
                <a:spcPts val="300"/>
              </a:spcAft>
              <a:buClr>
                <a:srgbClr val="0070C0"/>
              </a:buClr>
              <a:defRPr/>
            </a:pPr>
            <a:r>
              <a:rPr lang="ru-RU" sz="1400"/>
              <a:t>С помощью данных рабочих тетрадей по математике дети:</a:t>
            </a:r>
            <a:endParaRPr/>
          </a:p>
          <a:p>
            <a:pPr marL="285750" lvl="0" indent="-285750">
              <a:spcBef>
                <a:spcPts val="600"/>
              </a:spcBef>
              <a:spcAft>
                <a:spcPts val="300"/>
              </a:spcAft>
              <a:buClr>
                <a:srgbClr val="0070C0"/>
              </a:buClr>
              <a:buFont typeface="Wingdings"/>
              <a:buChar char="ü"/>
              <a:defRPr/>
            </a:pPr>
            <a:r>
              <a:rPr lang="ru-RU" sz="1400"/>
              <a:t>научатся различать времена года, месяцы, дни недели, временные части суток; </a:t>
            </a:r>
            <a:endParaRPr/>
          </a:p>
          <a:p>
            <a:pPr marL="285750" lvl="0" indent="-285750">
              <a:spcBef>
                <a:spcPts val="600"/>
              </a:spcBef>
              <a:spcAft>
                <a:spcPts val="300"/>
              </a:spcAft>
              <a:buClr>
                <a:srgbClr val="0070C0"/>
              </a:buClr>
              <a:buFont typeface="Wingdings"/>
              <a:buChar char="ü"/>
              <a:defRPr/>
            </a:pPr>
            <a:r>
              <a:rPr lang="ru-RU" sz="1400"/>
              <a:t>познакомятся с традиционным циферблатом, смогут определять время в пределах одного часа, научатся соотносить показания часов с реальностью;</a:t>
            </a:r>
            <a:endParaRPr/>
          </a:p>
          <a:p>
            <a:pPr marL="285750" lvl="0" indent="-285750">
              <a:spcBef>
                <a:spcPts val="600"/>
              </a:spcBef>
              <a:spcAft>
                <a:spcPts val="300"/>
              </a:spcAft>
              <a:buClr>
                <a:srgbClr val="0070C0"/>
              </a:buClr>
              <a:buFont typeface="Wingdings"/>
              <a:buChar char="ü"/>
              <a:defRPr/>
            </a:pPr>
            <a:r>
              <a:rPr lang="ru-RU" sz="1400"/>
              <a:t>разовьют мелкую моторику и графические навыки с помощью системы специальных упражнений, ориентированных на сенсорное и интеллектуальное развитие;</a:t>
            </a:r>
            <a:endParaRPr/>
          </a:p>
          <a:p>
            <a:pPr marL="285750" lvl="0" indent="-285750">
              <a:spcBef>
                <a:spcPts val="600"/>
              </a:spcBef>
              <a:spcAft>
                <a:spcPts val="300"/>
              </a:spcAft>
              <a:buClr>
                <a:srgbClr val="0070C0"/>
              </a:buClr>
              <a:buFont typeface="Wingdings"/>
              <a:buChar char="ü"/>
              <a:defRPr/>
            </a:pPr>
            <a:r>
              <a:rPr lang="ru-RU" sz="1400"/>
              <a:t>познакомятся  с геометрическими понятиями, плоскими и объёмными геометрическими фигурами;</a:t>
            </a:r>
          </a:p>
          <a:p>
            <a:pPr marL="285750" lvl="0" indent="-285750">
              <a:spcBef>
                <a:spcPts val="600"/>
              </a:spcBef>
              <a:spcAft>
                <a:spcPts val="300"/>
              </a:spcAft>
              <a:buClr>
                <a:srgbClr val="0070C0"/>
              </a:buClr>
              <a:buFont typeface="Wingdings"/>
              <a:buChar char="ü"/>
              <a:defRPr/>
            </a:pPr>
            <a:r>
              <a:rPr lang="ru-RU" sz="1400"/>
              <a:t>освоят приёмы логических умственных действий; познакомятся с алгоритмом, таблицей, схемой, планом, шифром, выполнят графические задачи, направленные на развитие логического мышления;</a:t>
            </a:r>
            <a:endParaRPr/>
          </a:p>
          <a:p>
            <a:pPr marL="285750" indent="-285750">
              <a:spcBef>
                <a:spcPts val="600"/>
              </a:spcBef>
              <a:spcAft>
                <a:spcPts val="300"/>
              </a:spcAft>
              <a:buClr>
                <a:srgbClr val="0070C0"/>
              </a:buClr>
              <a:buFont typeface="Wingdings"/>
              <a:buChar char="ü"/>
              <a:defRPr/>
            </a:pPr>
            <a:r>
              <a:rPr lang="ru-RU" sz="1400"/>
              <a:t>овладеют элементарными математическими навыками, расширят свой кругозор. </a:t>
            </a:r>
          </a:p>
        </p:txBody>
      </p:sp>
      <p:sp>
        <p:nvSpPr>
          <p:cNvPr id="9" name="TextBox 9"/>
          <p:cNvSpPr>
            <a:spLocks/>
          </p:cNvSpPr>
          <p:nvPr/>
        </p:nvSpPr>
        <p:spPr bwMode="auto">
          <a:xfrm>
            <a:off x="459591" y="439634"/>
            <a:ext cx="11322947" cy="467820"/>
          </a:xfrm>
          <a:prstGeom prst="rect">
            <a:avLst/>
          </a:prstGeom>
          <a:noFill/>
        </p:spPr>
        <p:txBody>
          <a:bodyPr wrap="square" lIns="0" tIns="0" rIns="0" bIns="0" rtlCol="0">
            <a:spAutoFit/>
          </a:bodyPr>
          <a:lstStyle/>
          <a:p>
            <a:pPr>
              <a:lnSpc>
                <a:spcPct val="95000"/>
              </a:lnSpc>
              <a:defRPr/>
            </a:pPr>
            <a:r>
              <a:rPr lang="ru-RU" sz="3200" b="1" spc="-40">
                <a:gradFill>
                  <a:gsLst>
                    <a:gs pos="0">
                      <a:srgbClr val="2D2B8D"/>
                    </a:gs>
                    <a:gs pos="88000">
                      <a:srgbClr val="00B0F0"/>
                    </a:gs>
                  </a:gsLst>
                  <a:lin ang="2400000" scaled="0"/>
                </a:gradFill>
                <a:ea typeface="Open Sans"/>
                <a:cs typeface="Open Sans"/>
              </a:rPr>
              <a:t>Серия «Поступаем в 1 класс»</a:t>
            </a:r>
          </a:p>
        </p:txBody>
      </p:sp>
      <p:pic>
        <p:nvPicPr>
          <p:cNvPr id="10" name="Рисунок 16"/>
          <p:cNvPicPr/>
          <p:nvPr/>
        </p:nvPicPr>
        <p:blipFill>
          <a:blip r:embed="rId5"/>
          <a:stretch/>
        </p:blipFill>
        <p:spPr bwMode="auto">
          <a:xfrm>
            <a:off x="2526774" y="3532891"/>
            <a:ext cx="1774010" cy="2260618"/>
          </a:xfrm>
          <a:prstGeom prst="rect">
            <a:avLst/>
          </a:prstGeom>
          <a:effectLst>
            <a:outerShdw blurRad="177800" dist="38100" dir="2700000" algn="tl" rotWithShape="0">
              <a:prstClr val="black">
                <a:alpha val="40000"/>
              </a:prstClr>
            </a:outerShdw>
          </a:effectLst>
        </p:spPr>
      </p:pic>
      <p:pic>
        <p:nvPicPr>
          <p:cNvPr id="11" name="Рисунок 15"/>
          <p:cNvPicPr/>
          <p:nvPr/>
        </p:nvPicPr>
        <p:blipFill>
          <a:blip r:embed="rId6"/>
          <a:stretch/>
        </p:blipFill>
        <p:spPr bwMode="auto">
          <a:xfrm>
            <a:off x="646030" y="3520178"/>
            <a:ext cx="1684874" cy="2260618"/>
          </a:xfrm>
          <a:prstGeom prst="rect">
            <a:avLst/>
          </a:prstGeom>
          <a:effectLst>
            <a:outerShdw blurRad="177800" dist="38100" dir="2700000" algn="tl" rotWithShape="0">
              <a:prstClr val="black">
                <a:alpha val="40000"/>
              </a:prstClr>
            </a:outerShdw>
          </a:effectLst>
        </p:spPr>
      </p:pic>
      <p:pic>
        <p:nvPicPr>
          <p:cNvPr id="12" name="Рисунок 13"/>
          <p:cNvPicPr/>
          <p:nvPr/>
        </p:nvPicPr>
        <p:blipFill>
          <a:blip r:embed="rId7"/>
          <a:stretch/>
        </p:blipFill>
        <p:spPr bwMode="auto">
          <a:xfrm>
            <a:off x="370975" y="1590276"/>
            <a:ext cx="1687840" cy="2266715"/>
          </a:xfrm>
          <a:prstGeom prst="rect">
            <a:avLst/>
          </a:prstGeom>
          <a:effectLst>
            <a:outerShdw blurRad="177800" dist="38100" dir="2700000" algn="tl" rotWithShape="0">
              <a:prstClr val="black">
                <a:alpha val="40000"/>
              </a:prstClr>
            </a:outerShdw>
          </a:effectLst>
        </p:spPr>
      </p:pic>
      <p:pic>
        <p:nvPicPr>
          <p:cNvPr id="13" name="Рисунок 14"/>
          <p:cNvPicPr/>
          <p:nvPr/>
        </p:nvPicPr>
        <p:blipFill>
          <a:blip r:embed="rId8"/>
          <a:stretch/>
        </p:blipFill>
        <p:spPr bwMode="auto">
          <a:xfrm>
            <a:off x="2865949" y="1579728"/>
            <a:ext cx="1686619" cy="2262650"/>
          </a:xfrm>
          <a:prstGeom prst="rect">
            <a:avLst/>
          </a:prstGeom>
          <a:effectLst>
            <a:outerShdw blurRad="177800" dist="38100" dir="2700000" algn="tl" rotWithShape="0">
              <a:prstClr val="black">
                <a:alpha val="40000"/>
              </a:prstClr>
            </a:outerShdw>
          </a:effectLst>
        </p:spPr>
      </p:pic>
      <p:pic>
        <p:nvPicPr>
          <p:cNvPr id="14" name="Рисунок 10"/>
          <p:cNvPicPr/>
          <p:nvPr/>
        </p:nvPicPr>
        <p:blipFill>
          <a:blip r:embed="rId9"/>
          <a:stretch/>
        </p:blipFill>
        <p:spPr bwMode="auto">
          <a:xfrm>
            <a:off x="1708467" y="1720523"/>
            <a:ext cx="1614269" cy="2264682"/>
          </a:xfrm>
          <a:prstGeom prst="rect">
            <a:avLst/>
          </a:prstGeom>
          <a:effectLst>
            <a:outerShdw blurRad="177800" dist="38100" dir="2700000" algn="tl" rotWithShape="0">
              <a:prstClr val="black">
                <a:alpha val="40000"/>
              </a:prstClr>
            </a:outerShdw>
          </a:effectLst>
        </p:spPr>
      </p:pic>
      <p:sp>
        <p:nvSpPr>
          <p:cNvPr id="15" name="Овал 1"/>
          <p:cNvSpPr/>
          <p:nvPr/>
        </p:nvSpPr>
        <p:spPr bwMode="auto">
          <a:xfrm>
            <a:off x="11023207" y="235197"/>
            <a:ext cx="876692" cy="87669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lang="ru-RU" sz="2000" b="1"/>
              <a:t>6-7 лет</a:t>
            </a:r>
          </a:p>
        </p:txBody>
      </p:sp>
      <p:sp>
        <p:nvSpPr>
          <p:cNvPr id="16" name="Номер слайда 5"/>
          <p:cNvSpPr>
            <a:spLocks noGrp="1"/>
          </p:cNvSpPr>
          <p:nvPr>
            <p:ph type="sldNum" sz="quarter" idx="12"/>
          </p:nvPr>
        </p:nvSpPr>
        <p:spPr bwMode="auto"/>
        <p:txBody>
          <a:bodyPr/>
          <a:lstStyle/>
          <a:p>
            <a:pPr>
              <a:defRPr/>
            </a:pPr>
            <a:fld id="{0E138DCF-8897-47D9-AE1B-A711B24EDBFC}" type="slidenum">
              <a:rPr lang="ru-RU"/>
              <a:t>9</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4366</Words>
  <Application>Microsoft Office PowerPoint</Application>
  <DocSecurity>0</DocSecurity>
  <PresentationFormat>Произвольный</PresentationFormat>
  <Paragraphs>391</Paragraphs>
  <Slides>27</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27</vt:i4>
      </vt:variant>
    </vt:vector>
  </HeadingPairs>
  <TitlesOfParts>
    <vt:vector size="29" baseType="lpstr">
      <vt:lpstr>Тема Office</vt:lpstr>
      <vt:lpstr>oleObj</vt:lpstr>
      <vt:lpstr>НОВИНКИ 2021 (январь – сентябрь) Литература для дошкольников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Серия «100 зачем и почему»   </vt:lpstr>
      <vt:lpstr>Весёлая школа Наталии Винокуровой и Ларисы Зайцевой</vt:lpstr>
      <vt:lpstr>Презентация PowerPoint</vt:lpstr>
      <vt:lpstr>Презентация PowerPoint</vt:lpstr>
      <vt:lpstr>Презентация PowerPoint</vt:lpstr>
      <vt:lpstr>Презентация PowerPoint</vt:lpstr>
      <vt:lpstr>Серия «Всё по порядку! Комфортная программа развития и воспитания ребёнка»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Серия «Читаем вслух»</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Полуэктова Оксана Сергеевна</dc:creator>
  <cp:lastModifiedBy>Туревич Ольга Игоревна</cp:lastModifiedBy>
  <cp:revision>38</cp:revision>
  <dcterms:created xsi:type="dcterms:W3CDTF">2021-08-18T13:03:47Z</dcterms:created>
  <dcterms:modified xsi:type="dcterms:W3CDTF">2021-09-01T13:57:10Z</dcterms:modified>
  <dc:identifier/>
  <dc:language/>
  <cp:version/>
</cp:coreProperties>
</file>